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charts/style2.xml" ContentType="application/vnd.ms-office.chart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charts/colors2.xml" ContentType="application/vnd.ms-office.chartcolorstyl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rts/colors1.xml" ContentType="application/vnd.ms-office.chartcolorstyle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style1.xml" ContentType="application/vnd.ms-office.chart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257" r:id="rId3"/>
    <p:sldId id="258" r:id="rId4"/>
    <p:sldId id="283" r:id="rId5"/>
    <p:sldId id="279" r:id="rId6"/>
    <p:sldId id="259" r:id="rId7"/>
    <p:sldId id="261" r:id="rId8"/>
    <p:sldId id="284" r:id="rId9"/>
    <p:sldId id="286" r:id="rId10"/>
    <p:sldId id="262" r:id="rId11"/>
    <p:sldId id="265" r:id="rId12"/>
    <p:sldId id="270" r:id="rId13"/>
    <p:sldId id="289" r:id="rId14"/>
    <p:sldId id="282" r:id="rId15"/>
    <p:sldId id="291" r:id="rId16"/>
    <p:sldId id="280" r:id="rId17"/>
    <p:sldId id="281" r:id="rId18"/>
    <p:sldId id="292" r:id="rId19"/>
    <p:sldId id="273" r:id="rId20"/>
    <p:sldId id="274" r:id="rId21"/>
    <p:sldId id="287" r:id="rId22"/>
    <p:sldId id="288" r:id="rId23"/>
    <p:sldId id="266" r:id="rId24"/>
  </p:sldIdLst>
  <p:sldSz cx="9144000" cy="6858000" type="screen4x3"/>
  <p:notesSz cx="6858000" cy="9144000"/>
  <p:embeddedFontLst>
    <p:embeddedFont>
      <p:font typeface="Arial Black" pitchFamily="34" charset="0"/>
      <p:bold r:id="rId27"/>
    </p:embeddedFont>
    <p:embeddedFont>
      <p:font typeface="Aharoni" pitchFamily="2" charset="-79"/>
      <p:bold r:id="rId28"/>
    </p:embeddedFont>
    <p:embeddedFont>
      <p:font typeface="Calibri" pitchFamily="34" charset="0"/>
      <p:regular r:id="rId29"/>
      <p:bold r:id="rId30"/>
      <p:italic r:id="rId31"/>
      <p:boldItalic r:id="rId32"/>
    </p:embeddedFont>
  </p:embeddedFontLst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4660"/>
  </p:normalViewPr>
  <p:slideViewPr>
    <p:cSldViewPr>
      <p:cViewPr varScale="1">
        <p:scale>
          <a:sx n="68" d="100"/>
          <a:sy n="68" d="100"/>
        </p:scale>
        <p:origin x="-61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6" d="100"/>
          <a:sy n="86" d="100"/>
        </p:scale>
        <p:origin x="-3810" y="-96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3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font" Target="fonts/font6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2.fntdata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5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1.fntdata"/><Relationship Id="rId30" Type="http://schemas.openxmlformats.org/officeDocument/2006/relationships/font" Target="fonts/font4.fntdata"/><Relationship Id="rId35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oleObject" Target="Se&#353;it1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oleObject" Target="Se&#353;it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cs-CZ"/>
  <c:chart>
    <c:autoTitleDeleted val="1"/>
    <c:plotArea>
      <c:layout/>
      <c:barChart>
        <c:barDir val="bar"/>
        <c:grouping val="clustered"/>
        <c:ser>
          <c:idx val="0"/>
          <c:order val="0"/>
          <c:tx>
            <c:strRef>
              <c:f>List1!$B$2:$B$3</c:f>
              <c:strCache>
                <c:ptCount val="2"/>
                <c:pt idx="1">
                  <c:v>Romské děti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inEnd"/>
            <c:showVal val="1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List1!$A$4:$A$11</c:f>
              <c:strCache>
                <c:ptCount val="8"/>
                <c:pt idx="0">
                  <c:v>Prospěch, zvládání školních úkolů</c:v>
                </c:pt>
                <c:pt idx="1">
                  <c:v>Chování k vyučujícím</c:v>
                </c:pt>
                <c:pt idx="2">
                  <c:v>Chování k ostatním dětem</c:v>
                </c:pt>
                <c:pt idx="3">
                  <c:v>Motivace a vůle k plnění školních úkolů</c:v>
                </c:pt>
                <c:pt idx="4">
                  <c:v>Dispozice, nadání</c:v>
                </c:pt>
                <c:pt idx="5">
                  <c:v>Podpora školního úsilí ze strany rodičů </c:v>
                </c:pt>
                <c:pt idx="6">
                  <c:v>Pozitivní vztah ke vzdělání</c:v>
                </c:pt>
                <c:pt idx="7">
                  <c:v>Zvládání sebe, ukázněnost</c:v>
                </c:pt>
              </c:strCache>
            </c:strRef>
          </c:cat>
          <c:val>
            <c:numRef>
              <c:f>List1!$B$4:$B$11</c:f>
              <c:numCache>
                <c:formatCode>General</c:formatCode>
                <c:ptCount val="8"/>
                <c:pt idx="0">
                  <c:v>2.82</c:v>
                </c:pt>
                <c:pt idx="1">
                  <c:v>2.0699999999999998</c:v>
                </c:pt>
                <c:pt idx="2">
                  <c:v>2.16</c:v>
                </c:pt>
                <c:pt idx="3">
                  <c:v>2.98</c:v>
                </c:pt>
                <c:pt idx="4">
                  <c:v>2.71</c:v>
                </c:pt>
                <c:pt idx="5">
                  <c:v>3.4</c:v>
                </c:pt>
                <c:pt idx="6">
                  <c:v>3.04</c:v>
                </c:pt>
                <c:pt idx="7">
                  <c:v>2.65</c:v>
                </c:pt>
              </c:numCache>
            </c:numRef>
          </c:val>
        </c:ser>
        <c:ser>
          <c:idx val="1"/>
          <c:order val="1"/>
          <c:tx>
            <c:strRef>
              <c:f>List1!$C$2:$C$3</c:f>
              <c:strCache>
                <c:ptCount val="2"/>
                <c:pt idx="1">
                  <c:v>Děti z majority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inEnd"/>
            <c:showVal val="1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List1!$A$4:$A$11</c:f>
              <c:strCache>
                <c:ptCount val="8"/>
                <c:pt idx="0">
                  <c:v>Prospěch, zvládání školních úkolů</c:v>
                </c:pt>
                <c:pt idx="1">
                  <c:v>Chování k vyučujícím</c:v>
                </c:pt>
                <c:pt idx="2">
                  <c:v>Chování k ostatním dětem</c:v>
                </c:pt>
                <c:pt idx="3">
                  <c:v>Motivace a vůle k plnění školních úkolů</c:v>
                </c:pt>
                <c:pt idx="4">
                  <c:v>Dispozice, nadání</c:v>
                </c:pt>
                <c:pt idx="5">
                  <c:v>Podpora školního úsilí ze strany rodičů </c:v>
                </c:pt>
                <c:pt idx="6">
                  <c:v>Pozitivní vztah ke vzdělání</c:v>
                </c:pt>
                <c:pt idx="7">
                  <c:v>Zvládání sebe, ukázněnost</c:v>
                </c:pt>
              </c:strCache>
            </c:strRef>
          </c:cat>
          <c:val>
            <c:numRef>
              <c:f>List1!$C$4:$C$11</c:f>
              <c:numCache>
                <c:formatCode>General</c:formatCode>
                <c:ptCount val="8"/>
                <c:pt idx="0">
                  <c:v>1.95</c:v>
                </c:pt>
                <c:pt idx="1">
                  <c:v>1.7600000000000002</c:v>
                </c:pt>
                <c:pt idx="2">
                  <c:v>1.9</c:v>
                </c:pt>
                <c:pt idx="3">
                  <c:v>2.08</c:v>
                </c:pt>
                <c:pt idx="4">
                  <c:v>2.0299999999999998</c:v>
                </c:pt>
                <c:pt idx="5">
                  <c:v>2.11</c:v>
                </c:pt>
                <c:pt idx="6">
                  <c:v>2.08</c:v>
                </c:pt>
                <c:pt idx="7">
                  <c:v>2.14</c:v>
                </c:pt>
              </c:numCache>
            </c:numRef>
          </c:val>
        </c:ser>
        <c:dLbls>
          <c:showVal val="1"/>
        </c:dLbls>
        <c:gapWidth val="182"/>
        <c:axId val="62223872"/>
        <c:axId val="62225408"/>
      </c:barChart>
      <c:catAx>
        <c:axId val="62223872"/>
        <c:scaling>
          <c:orientation val="minMax"/>
        </c:scaling>
        <c:axPos val="l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62225408"/>
        <c:crosses val="autoZero"/>
        <c:auto val="1"/>
        <c:lblAlgn val="ctr"/>
        <c:lblOffset val="100"/>
      </c:catAx>
      <c:valAx>
        <c:axId val="62225408"/>
        <c:scaling>
          <c:orientation val="minMax"/>
          <c:max val="5"/>
          <c:min val="1"/>
        </c:scaling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622238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cs-CZ"/>
  <c:chart>
    <c:autoTitleDeleted val="1"/>
    <c:plotArea>
      <c:layout>
        <c:manualLayout>
          <c:layoutTarget val="inner"/>
          <c:xMode val="edge"/>
          <c:yMode val="edge"/>
          <c:x val="0.59064593751667505"/>
          <c:y val="0.10648148148148151"/>
          <c:w val="0.37246521151075557"/>
          <c:h val="0.80521580635753864"/>
        </c:manualLayout>
      </c:layout>
      <c:barChart>
        <c:barDir val="bar"/>
        <c:grouping val="clustered"/>
        <c:ser>
          <c:idx val="0"/>
          <c:order val="0"/>
          <c:tx>
            <c:strRef>
              <c:f>List1!$B$21</c:f>
              <c:strCache>
                <c:ptCount val="1"/>
                <c:pt idx="0">
                  <c:v>Romští rodiče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strRef>
              <c:f>List1!$A$22:$A$28</c:f>
              <c:strCache>
                <c:ptCount val="7"/>
                <c:pt idx="0">
                  <c:v>Rodiče rozumí tomu, co po nich škola žádá.</c:v>
                </c:pt>
                <c:pt idx="1">
                  <c:v>Rodiče často a důsledně chodí do školy.</c:v>
                </c:pt>
                <c:pt idx="2">
                  <c:v>Rodiče pomáhají dětem s učením a úkoly.</c:v>
                </c:pt>
                <c:pt idx="3">
                  <c:v>Rodiče dětem zdůrazňují důležitost vzdělání. </c:v>
                </c:pt>
                <c:pt idx="4">
                  <c:v>Rodiče dbají na stravu, pohyb a hygienu dětí.</c:v>
                </c:pt>
                <c:pt idx="5">
                  <c:v>Rodiče investují do volnočasových aktivit dětí.</c:v>
                </c:pt>
                <c:pt idx="6">
                  <c:v>Rodiče děti kontrolují a ukázňují. </c:v>
                </c:pt>
              </c:strCache>
            </c:strRef>
          </c:cat>
          <c:val>
            <c:numRef>
              <c:f>List1!$B$22:$B$28</c:f>
              <c:numCache>
                <c:formatCode>General</c:formatCode>
                <c:ptCount val="7"/>
                <c:pt idx="0">
                  <c:v>2.9299999999999997</c:v>
                </c:pt>
                <c:pt idx="1">
                  <c:v>3.9099999999999997</c:v>
                </c:pt>
                <c:pt idx="2">
                  <c:v>4.01</c:v>
                </c:pt>
                <c:pt idx="3">
                  <c:v>4</c:v>
                </c:pt>
                <c:pt idx="4">
                  <c:v>3.4499999999999997</c:v>
                </c:pt>
                <c:pt idx="5">
                  <c:v>4.3599999999999994</c:v>
                </c:pt>
                <c:pt idx="6">
                  <c:v>3.8499999999999996</c:v>
                </c:pt>
              </c:numCache>
            </c:numRef>
          </c:val>
        </c:ser>
        <c:ser>
          <c:idx val="1"/>
          <c:order val="1"/>
          <c:tx>
            <c:strRef>
              <c:f>List1!$C$21</c:f>
              <c:strCache>
                <c:ptCount val="1"/>
                <c:pt idx="0">
                  <c:v>Rodiče z majority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cat>
            <c:strRef>
              <c:f>List1!$A$22:$A$28</c:f>
              <c:strCache>
                <c:ptCount val="7"/>
                <c:pt idx="0">
                  <c:v>Rodiče rozumí tomu, co po nich škola žádá.</c:v>
                </c:pt>
                <c:pt idx="1">
                  <c:v>Rodiče často a důsledně chodí do školy.</c:v>
                </c:pt>
                <c:pt idx="2">
                  <c:v>Rodiče pomáhají dětem s učením a úkoly.</c:v>
                </c:pt>
                <c:pt idx="3">
                  <c:v>Rodiče dětem zdůrazňují důležitost vzdělání. </c:v>
                </c:pt>
                <c:pt idx="4">
                  <c:v>Rodiče dbají na stravu, pohyb a hygienu dětí.</c:v>
                </c:pt>
                <c:pt idx="5">
                  <c:v>Rodiče investují do volnočasových aktivit dětí.</c:v>
                </c:pt>
                <c:pt idx="6">
                  <c:v>Rodiče děti kontrolují a ukázňují. </c:v>
                </c:pt>
              </c:strCache>
            </c:strRef>
          </c:cat>
          <c:val>
            <c:numRef>
              <c:f>List1!$C$22:$C$28</c:f>
              <c:numCache>
                <c:formatCode>General</c:formatCode>
                <c:ptCount val="7"/>
                <c:pt idx="0">
                  <c:v>1.77</c:v>
                </c:pt>
                <c:pt idx="1">
                  <c:v>2.3099999999999996</c:v>
                </c:pt>
                <c:pt idx="2">
                  <c:v>2.2200000000000002</c:v>
                </c:pt>
                <c:pt idx="3">
                  <c:v>2.16</c:v>
                </c:pt>
                <c:pt idx="4">
                  <c:v>2.08</c:v>
                </c:pt>
                <c:pt idx="5">
                  <c:v>2.19</c:v>
                </c:pt>
                <c:pt idx="6">
                  <c:v>2.3899999999999997</c:v>
                </c:pt>
              </c:numCache>
            </c:numRef>
          </c:val>
        </c:ser>
        <c:dLbls/>
        <c:gapWidth val="182"/>
        <c:axId val="66232704"/>
        <c:axId val="66234240"/>
      </c:barChart>
      <c:catAx>
        <c:axId val="66232704"/>
        <c:scaling>
          <c:orientation val="minMax"/>
        </c:scaling>
        <c:axPos val="l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66234240"/>
        <c:crosses val="autoZero"/>
        <c:auto val="1"/>
        <c:lblAlgn val="ctr"/>
        <c:lblOffset val="100"/>
      </c:catAx>
      <c:valAx>
        <c:axId val="66234240"/>
        <c:scaling>
          <c:orientation val="minMax"/>
          <c:min val="1"/>
        </c:scaling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662327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1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7FAABD-7BE7-451E-A256-C8D3281B13B5}" type="datetimeFigureOut">
              <a:rPr lang="cs-CZ" smtClean="0"/>
              <a:pPr/>
              <a:t>4.11.2015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ED76AB-8339-4352-A73F-4F528E118ED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7017075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F80BA9-D082-45DE-BA7A-CB1DE98B212C}" type="datetimeFigureOut">
              <a:rPr lang="cs-CZ" smtClean="0"/>
              <a:pPr/>
              <a:t>4.11.2015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8CEC5F-3859-44F4-B264-AB551A7433F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3449039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Osobní postoj – u všech škol (nikoliv jenom u těch, které přímo</a:t>
            </a:r>
            <a:r>
              <a:rPr lang="cs-CZ" baseline="0" dirty="0" smtClean="0"/>
              <a:t> učí R děti). Podpora školního úsilí ze strany rodičů slabě hodnocena u obou skupin.  Hodnocení u dětí majoritních nekolísá tolik, jako u dětí romských.  Chování je nejlépe hodnoceno.  Obecně – postoje  k jednotlivým školním charakteristikám  dětí  z majoritní společnosti jsou  pozitivnější.  Statisticky významné rozdíly ve všech oblastech.  V </a:t>
            </a:r>
            <a:r>
              <a:rPr lang="cs-CZ" baseline="0" dirty="0" err="1" smtClean="0"/>
              <a:t>hodnoení</a:t>
            </a:r>
            <a:r>
              <a:rPr lang="cs-CZ" baseline="0" dirty="0" smtClean="0"/>
              <a:t> dětí z majority panuje mezi učiteli vyšší shoda. U  </a:t>
            </a:r>
            <a:r>
              <a:rPr lang="cs-CZ" baseline="0" dirty="0" err="1" smtClean="0"/>
              <a:t>minoritz</a:t>
            </a:r>
            <a:r>
              <a:rPr lang="cs-CZ" baseline="0" dirty="0" smtClean="0"/>
              <a:t> ta shoda není tak vysoká.  Hodnotili různé minority. Ale z hlediska škol, kde se přímo učí </a:t>
            </a:r>
            <a:r>
              <a:rPr lang="cs-CZ" baseline="0" dirty="0" err="1" smtClean="0"/>
              <a:t>rosmké</a:t>
            </a:r>
            <a:r>
              <a:rPr lang="cs-CZ" baseline="0" dirty="0" smtClean="0"/>
              <a:t> děti je jejich hodnocení pozitivní – kromě oblasti podpory rodinou. 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8CEC5F-3859-44F4-B264-AB551A7433F3}" type="slidenum">
              <a:rPr lang="cs-CZ" smtClean="0"/>
              <a:pPr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4792193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Výroky vybrané jenom o romských rodičích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8CEC5F-3859-44F4-B264-AB551A7433F3}" type="slidenum">
              <a:rPr lang="cs-CZ" smtClean="0"/>
              <a:pPr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2433727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Oblasti, kterým se tedy máme věnovat. JAZYK,</a:t>
            </a:r>
            <a:r>
              <a:rPr lang="cs-CZ" baseline="0" dirty="0" smtClean="0"/>
              <a:t> vyjasnit význam vzdělávání. Porozumění kultuře. Témata na debatu – </a:t>
            </a:r>
            <a:r>
              <a:rPr lang="cs-CZ" baseline="0" dirty="0" err="1" smtClean="0"/>
              <a:t>osvetu</a:t>
            </a:r>
            <a:r>
              <a:rPr lang="cs-CZ" baseline="0" dirty="0" smtClean="0"/>
              <a:t> – vzdělávání 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8CEC5F-3859-44F4-B264-AB551A7433F3}" type="slidenum">
              <a:rPr lang="cs-CZ" smtClean="0"/>
              <a:pPr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40917281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Pr>
        <a:blipFill dpi="0" rotWithShape="1">
          <a:blip r:embed="rId2" cstate="print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520" y="1412776"/>
            <a:ext cx="8640960" cy="2160240"/>
          </a:xfrm>
        </p:spPr>
        <p:txBody>
          <a:bodyPr anchor="ctr"/>
          <a:lstStyle>
            <a:lvl1pPr algn="ctr">
              <a:defRPr sz="480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520" y="4653136"/>
            <a:ext cx="8640960" cy="57606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bg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7690197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620688"/>
            <a:ext cx="1872208" cy="129614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55776" y="620689"/>
            <a:ext cx="6264696" cy="4608512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3529" y="1988839"/>
            <a:ext cx="1872208" cy="331236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xmlns="" val="37525047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ek s titulkem">
    <p:bg>
      <p:bgPr>
        <a:blipFill dpi="0" rotWithShape="1">
          <a:blip r:embed="rId2" cstate="print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528" y="4581128"/>
            <a:ext cx="1872208" cy="864096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 dirty="0" smtClean="0"/>
              <a:t>Click to edit Master title style </a:t>
            </a:r>
            <a:endParaRPr lang="cs-CZ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483768" y="548680"/>
            <a:ext cx="6408712" cy="48965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cs-CZ"/>
          </a:p>
        </p:txBody>
      </p:sp>
      <p:sp>
        <p:nvSpPr>
          <p:cNvPr id="8" name="Date Placeholder 3"/>
          <p:cNvSpPr txBox="1">
            <a:spLocks/>
          </p:cNvSpPr>
          <p:nvPr userDrawn="1"/>
        </p:nvSpPr>
        <p:spPr>
          <a:xfrm>
            <a:off x="251520" y="6093296"/>
            <a:ext cx="1224136" cy="2160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cs-CZ"/>
            </a:defPPr>
            <a:lvl1pPr marL="0" algn="l" defTabSz="914400" rtl="0" eaLnBrk="1" latinLnBrk="0" hangingPunct="1">
              <a:defRPr lang="cs-CZ" sz="1200" i="0" kern="1200" smtClean="0">
                <a:solidFill>
                  <a:schemeClr val="tx1">
                    <a:lumMod val="7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E98D033-CA9C-4AB2-B77C-1B2EF00BD75B}" type="datetimeFigureOut">
              <a:rPr lang="cs-CZ" smtClean="0"/>
              <a:pPr/>
              <a:t>4.11.2015</a:t>
            </a:fld>
            <a:endParaRPr lang="cs-CZ" dirty="0"/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1475656" y="6093296"/>
            <a:ext cx="693440" cy="2160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i="0" kern="1200">
                <a:solidFill>
                  <a:schemeClr val="tx1">
                    <a:lumMod val="7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4CCFB7E-DD2E-4207-9D6A-75F5EA4E9A3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2880143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s with Caption">
    <p:bg>
      <p:bgPr>
        <a:blipFill dpi="0" rotWithShape="1">
          <a:blip r:embed="rId2" cstate="print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96888" y="4077072"/>
            <a:ext cx="1872208" cy="864096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 dirty="0" smtClean="0"/>
              <a:t>Click to edit Master title style </a:t>
            </a:r>
            <a:endParaRPr lang="cs-CZ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1520" y="548680"/>
            <a:ext cx="4176464" cy="324036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cs-CZ"/>
          </a:p>
        </p:txBody>
      </p:sp>
      <p:sp>
        <p:nvSpPr>
          <p:cNvPr id="8" name="Date Placeholder 3"/>
          <p:cNvSpPr txBox="1">
            <a:spLocks/>
          </p:cNvSpPr>
          <p:nvPr userDrawn="1"/>
        </p:nvSpPr>
        <p:spPr>
          <a:xfrm>
            <a:off x="251520" y="6093296"/>
            <a:ext cx="1224136" cy="2160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cs-CZ"/>
            </a:defPPr>
            <a:lvl1pPr marL="0" algn="l" defTabSz="914400" rtl="0" eaLnBrk="1" latinLnBrk="0" hangingPunct="1">
              <a:defRPr lang="cs-CZ" sz="1200" i="0" kern="1200" smtClean="0">
                <a:solidFill>
                  <a:schemeClr val="tx1">
                    <a:lumMod val="7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E98D033-CA9C-4AB2-B77C-1B2EF00BD75B}" type="datetimeFigureOut">
              <a:rPr lang="cs-CZ" smtClean="0"/>
              <a:pPr/>
              <a:t>4.11.2015</a:t>
            </a:fld>
            <a:endParaRPr lang="cs-CZ" dirty="0"/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1475656" y="6093296"/>
            <a:ext cx="693440" cy="2160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i="0" kern="1200">
                <a:solidFill>
                  <a:schemeClr val="tx1">
                    <a:lumMod val="7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4CCFB7E-DD2E-4207-9D6A-75F5EA4E9A3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Picture Placeholder 2"/>
          <p:cNvSpPr>
            <a:spLocks noGrp="1"/>
          </p:cNvSpPr>
          <p:nvPr>
            <p:ph type="pic" idx="10"/>
          </p:nvPr>
        </p:nvSpPr>
        <p:spPr>
          <a:xfrm>
            <a:off x="4716016" y="548680"/>
            <a:ext cx="4176464" cy="324036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cs-C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4716463" y="4076700"/>
            <a:ext cx="1943100" cy="865188"/>
          </a:xfrm>
        </p:spPr>
        <p:txBody>
          <a:bodyPr vert="horz" lIns="91440" tIns="45720" rIns="91440" bIns="45720" rtlCol="0" anchor="b">
            <a:noAutofit/>
          </a:bodyPr>
          <a:lstStyle>
            <a:lvl1pPr algn="l">
              <a:defRPr lang="cs-CZ" sz="1600" b="0" baseline="0" dirty="0">
                <a:solidFill>
                  <a:schemeClr val="bg1"/>
                </a:solidFill>
                <a:latin typeface="Proxima Nova Bl" pitchFamily="50" charset="0"/>
                <a:ea typeface="+mj-ea"/>
                <a:cs typeface="+mj-cs"/>
              </a:defRPr>
            </a:lvl1pPr>
          </a:lstStyle>
          <a:p>
            <a:pPr lvl="0">
              <a:spcBef>
                <a:spcPct val="0"/>
              </a:spcBef>
              <a:buNone/>
            </a:pPr>
            <a:r>
              <a:rPr lang="en-US" dirty="0" smtClean="0"/>
              <a:t>Click to edit</a:t>
            </a:r>
            <a:r>
              <a:rPr lang="cs-CZ" dirty="0" smtClean="0"/>
              <a:t> </a:t>
            </a:r>
            <a:r>
              <a:rPr lang="en-US" dirty="0" smtClean="0"/>
              <a:t>Master title style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1488355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large">
    <p:bg>
      <p:bgPr>
        <a:blipFill dpi="0" rotWithShape="1">
          <a:blip r:embed="rId2" cstate="print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411760" y="4149080"/>
            <a:ext cx="4320480" cy="720080"/>
          </a:xfrm>
        </p:spPr>
        <p:txBody>
          <a:bodyPr anchor="t"/>
          <a:lstStyle>
            <a:lvl1pPr algn="ctr">
              <a:defRPr sz="2000" b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dirty="0" smtClean="0"/>
              <a:t>Click to edit Master title style </a:t>
            </a:r>
            <a:endParaRPr lang="cs-CZ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71600" y="0"/>
            <a:ext cx="7200800" cy="407707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cs-CZ"/>
          </a:p>
        </p:txBody>
      </p:sp>
      <p:sp>
        <p:nvSpPr>
          <p:cNvPr id="8" name="Date Placeholder 3"/>
          <p:cNvSpPr txBox="1">
            <a:spLocks/>
          </p:cNvSpPr>
          <p:nvPr userDrawn="1"/>
        </p:nvSpPr>
        <p:spPr>
          <a:xfrm>
            <a:off x="251520" y="6093296"/>
            <a:ext cx="1224136" cy="2160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cs-CZ"/>
            </a:defPPr>
            <a:lvl1pPr marL="0" algn="l" defTabSz="914400" rtl="0" eaLnBrk="1" latinLnBrk="0" hangingPunct="1">
              <a:defRPr lang="cs-CZ" sz="1200" i="0" kern="1200" smtClean="0">
                <a:solidFill>
                  <a:schemeClr val="tx1">
                    <a:lumMod val="7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E98D033-CA9C-4AB2-B77C-1B2EF00BD75B}" type="datetimeFigureOut">
              <a:rPr lang="cs-CZ" smtClean="0">
                <a:solidFill>
                  <a:schemeClr val="bg1">
                    <a:lumMod val="95000"/>
                  </a:schemeClr>
                </a:solidFill>
              </a:rPr>
              <a:pPr/>
              <a:t>4.11.2015</a:t>
            </a:fld>
            <a:endParaRPr lang="cs-CZ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1475656" y="6093296"/>
            <a:ext cx="693440" cy="2160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i="0" kern="1200">
                <a:solidFill>
                  <a:schemeClr val="tx1">
                    <a:lumMod val="7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4CCFB7E-DD2E-4207-9D6A-75F5EA4E9A33}" type="slidenum">
              <a:rPr lang="cs-CZ" smtClean="0">
                <a:solidFill>
                  <a:schemeClr val="bg1">
                    <a:lumMod val="95000"/>
                  </a:schemeClr>
                </a:solidFill>
              </a:rPr>
              <a:pPr/>
              <a:t>‹#›</a:t>
            </a:fld>
            <a:endParaRPr lang="cs-CZ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97214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323528" y="620688"/>
            <a:ext cx="1872208" cy="468052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8" name="Text Placeholder 2"/>
          <p:cNvSpPr>
            <a:spLocks noGrp="1"/>
          </p:cNvSpPr>
          <p:nvPr>
            <p:ph idx="1"/>
          </p:nvPr>
        </p:nvSpPr>
        <p:spPr>
          <a:xfrm>
            <a:off x="2555776" y="620688"/>
            <a:ext cx="6264696" cy="46805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1276804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 cstate="print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323528" y="620688"/>
            <a:ext cx="8496944" cy="64807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323850" y="1628775"/>
            <a:ext cx="8496300" cy="3600450"/>
          </a:xfrm>
        </p:spPr>
        <p:txBody>
          <a:bodyPr/>
          <a:lstStyle>
            <a:lvl1pPr>
              <a:defRPr b="1"/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43173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Pr>
        <a:blipFill dpi="0" rotWithShape="1">
          <a:blip r:embed="rId2" cstate="print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476672"/>
            <a:ext cx="4536504" cy="4536504"/>
          </a:xfrm>
          <a:prstGeom prst="ellipse">
            <a:avLst/>
          </a:prstGeom>
        </p:spPr>
        <p:txBody>
          <a:bodyPr anchor="ctr"/>
          <a:lstStyle>
            <a:lvl1pPr algn="ctr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27984" y="476672"/>
            <a:ext cx="4536504" cy="4536504"/>
          </a:xfrm>
          <a:prstGeom prst="ellipse">
            <a:avLst/>
          </a:prstGeom>
        </p:spPr>
        <p:txBody>
          <a:bodyPr anchor="ctr">
            <a:normAutofit/>
          </a:bodyPr>
          <a:lstStyle>
            <a:lvl1pPr marL="0" indent="0" algn="ctr">
              <a:buNone/>
              <a:defRPr sz="32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0" name="Date Placeholder 3"/>
          <p:cNvSpPr txBox="1">
            <a:spLocks/>
          </p:cNvSpPr>
          <p:nvPr userDrawn="1"/>
        </p:nvSpPr>
        <p:spPr>
          <a:xfrm>
            <a:off x="251520" y="6093296"/>
            <a:ext cx="1224136" cy="2160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cs-CZ"/>
            </a:defPPr>
            <a:lvl1pPr marL="0" algn="l" defTabSz="914400" rtl="0" eaLnBrk="1" latinLnBrk="0" hangingPunct="1">
              <a:defRPr lang="cs-CZ" sz="1200" i="0" kern="1200" smtClean="0">
                <a:solidFill>
                  <a:schemeClr val="tx1">
                    <a:lumMod val="7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E98D033-CA9C-4AB2-B77C-1B2EF00BD75B}" type="datetimeFigureOut">
              <a:rPr lang="cs-CZ" smtClean="0"/>
              <a:pPr/>
              <a:t>4.11.2015</a:t>
            </a:fld>
            <a:endParaRPr lang="cs-CZ" dirty="0"/>
          </a:p>
        </p:txBody>
      </p:sp>
      <p:sp>
        <p:nvSpPr>
          <p:cNvPr id="11" name="Slide Number Placeholder 5"/>
          <p:cNvSpPr txBox="1">
            <a:spLocks/>
          </p:cNvSpPr>
          <p:nvPr userDrawn="1"/>
        </p:nvSpPr>
        <p:spPr>
          <a:xfrm>
            <a:off x="1475656" y="6093296"/>
            <a:ext cx="693440" cy="2160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i="0" kern="1200">
                <a:solidFill>
                  <a:schemeClr val="tx1">
                    <a:lumMod val="7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4CCFB7E-DD2E-4207-9D6A-75F5EA4E9A3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783657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bg>
      <p:bgPr>
        <a:blipFill dpi="0" rotWithShape="1">
          <a:blip r:embed="rId2" cstate="print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323528" y="620688"/>
            <a:ext cx="8496944" cy="64807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cs-CZ" dirty="0"/>
          </a:p>
        </p:txBody>
      </p:sp>
      <p:sp>
        <p:nvSpPr>
          <p:cNvPr id="9" name="Content Placeholder 2"/>
          <p:cNvSpPr>
            <a:spLocks noGrp="1"/>
          </p:cNvSpPr>
          <p:nvPr>
            <p:ph sz="quarter" idx="10"/>
          </p:nvPr>
        </p:nvSpPr>
        <p:spPr>
          <a:xfrm>
            <a:off x="323850" y="1628775"/>
            <a:ext cx="4104134" cy="3600450"/>
          </a:xfrm>
        </p:spPr>
        <p:txBody>
          <a:bodyPr>
            <a:normAutofit/>
          </a:bodyPr>
          <a:lstStyle>
            <a:lvl1pPr>
              <a:defRPr sz="2400" b="0"/>
            </a:lvl1pPr>
            <a:lvl2pPr>
              <a:defRPr sz="2000" b="0"/>
            </a:lvl2pPr>
            <a:lvl3pPr>
              <a:defRPr sz="1800" b="0"/>
            </a:lvl3pPr>
            <a:lvl4pPr>
              <a:defRPr sz="1600" b="0"/>
            </a:lvl4pPr>
            <a:lvl5pPr>
              <a:defRPr sz="1600" b="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1"/>
          </p:nvPr>
        </p:nvSpPr>
        <p:spPr>
          <a:xfrm>
            <a:off x="4716016" y="1628800"/>
            <a:ext cx="4104134" cy="3600450"/>
          </a:xfrm>
        </p:spPr>
        <p:txBody>
          <a:bodyPr>
            <a:normAutofit/>
          </a:bodyPr>
          <a:lstStyle>
            <a:lvl1pPr>
              <a:defRPr sz="2400" b="0"/>
            </a:lvl1pPr>
            <a:lvl2pPr>
              <a:defRPr sz="2000" b="0"/>
            </a:lvl2pPr>
            <a:lvl3pPr>
              <a:defRPr sz="1800" b="0"/>
            </a:lvl3pPr>
            <a:lvl4pPr>
              <a:defRPr sz="1600" b="0"/>
            </a:lvl4pPr>
            <a:lvl5pPr>
              <a:defRPr sz="1600" b="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4570691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bg>
      <p:bgPr>
        <a:blipFill dpi="0" rotWithShape="1">
          <a:blip r:embed="rId2" cstate="print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323528" y="620688"/>
            <a:ext cx="4104456" cy="72008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>
              <a:defRPr sz="2400"/>
            </a:lvl1pPr>
          </a:lstStyle>
          <a:p>
            <a:r>
              <a:rPr lang="en-US" dirty="0" smtClean="0"/>
              <a:t>Click to edit master title style</a:t>
            </a:r>
            <a:endParaRPr lang="cs-CZ" dirty="0"/>
          </a:p>
        </p:txBody>
      </p:sp>
      <p:sp>
        <p:nvSpPr>
          <p:cNvPr id="9" name="Content Placeholder 2"/>
          <p:cNvSpPr>
            <a:spLocks noGrp="1"/>
          </p:cNvSpPr>
          <p:nvPr>
            <p:ph sz="quarter" idx="10"/>
          </p:nvPr>
        </p:nvSpPr>
        <p:spPr>
          <a:xfrm>
            <a:off x="323850" y="1628775"/>
            <a:ext cx="4104134" cy="3600450"/>
          </a:xfrm>
        </p:spPr>
        <p:txBody>
          <a:bodyPr>
            <a:normAutofit/>
          </a:bodyPr>
          <a:lstStyle>
            <a:lvl1pPr>
              <a:defRPr sz="2400" b="0"/>
            </a:lvl1pPr>
            <a:lvl2pPr>
              <a:defRPr sz="2000" b="0"/>
            </a:lvl2pPr>
            <a:lvl3pPr>
              <a:defRPr sz="1800" b="0"/>
            </a:lvl3pPr>
            <a:lvl4pPr>
              <a:defRPr sz="1600" b="0"/>
            </a:lvl4pPr>
            <a:lvl5pPr>
              <a:defRPr sz="1600" b="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1"/>
          </p:nvPr>
        </p:nvSpPr>
        <p:spPr>
          <a:xfrm>
            <a:off x="4716016" y="1628800"/>
            <a:ext cx="4104134" cy="3600450"/>
          </a:xfrm>
        </p:spPr>
        <p:txBody>
          <a:bodyPr>
            <a:normAutofit/>
          </a:bodyPr>
          <a:lstStyle>
            <a:lvl1pPr>
              <a:defRPr sz="2400" b="0"/>
            </a:lvl1pPr>
            <a:lvl2pPr>
              <a:defRPr sz="2000" b="0"/>
            </a:lvl2pPr>
            <a:lvl3pPr>
              <a:defRPr sz="1800" b="0"/>
            </a:lvl3pPr>
            <a:lvl4pPr>
              <a:defRPr sz="1600" b="0"/>
            </a:lvl4pPr>
            <a:lvl5pPr>
              <a:defRPr sz="1600" b="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Title Placeholder 1"/>
          <p:cNvSpPr txBox="1">
            <a:spLocks/>
          </p:cNvSpPr>
          <p:nvPr userDrawn="1"/>
        </p:nvSpPr>
        <p:spPr>
          <a:xfrm>
            <a:off x="4716016" y="620688"/>
            <a:ext cx="4104456" cy="72008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bg1"/>
                </a:solidFill>
                <a:latin typeface="Proxima Nova Bl" pitchFamily="50" charset="0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7962970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ovnání">
    <p:bg>
      <p:bgPr>
        <a:blipFill dpi="0" rotWithShape="1">
          <a:blip r:embed="rId2" cstate="print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ate Placeholder 3"/>
          <p:cNvSpPr txBox="1">
            <a:spLocks/>
          </p:cNvSpPr>
          <p:nvPr userDrawn="1"/>
        </p:nvSpPr>
        <p:spPr>
          <a:xfrm>
            <a:off x="251520" y="6093296"/>
            <a:ext cx="1224136" cy="2160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cs-CZ"/>
            </a:defPPr>
            <a:lvl1pPr marL="0" algn="l" defTabSz="914400" rtl="0" eaLnBrk="1" latinLnBrk="0" hangingPunct="1">
              <a:defRPr lang="cs-CZ" sz="1200" i="0" kern="1200" smtClean="0">
                <a:solidFill>
                  <a:schemeClr val="tx1">
                    <a:lumMod val="7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E98D033-CA9C-4AB2-B77C-1B2EF00BD75B}" type="datetimeFigureOut">
              <a:rPr lang="cs-CZ" smtClean="0"/>
              <a:pPr/>
              <a:t>4.11.2015</a:t>
            </a:fld>
            <a:endParaRPr lang="cs-CZ" dirty="0"/>
          </a:p>
        </p:txBody>
      </p:sp>
      <p:sp>
        <p:nvSpPr>
          <p:cNvPr id="17" name="Slide Number Placeholder 5"/>
          <p:cNvSpPr txBox="1">
            <a:spLocks/>
          </p:cNvSpPr>
          <p:nvPr userDrawn="1"/>
        </p:nvSpPr>
        <p:spPr>
          <a:xfrm>
            <a:off x="1475656" y="6093296"/>
            <a:ext cx="693440" cy="2160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i="0" kern="1200">
                <a:solidFill>
                  <a:schemeClr val="tx1">
                    <a:lumMod val="7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4CCFB7E-DD2E-4207-9D6A-75F5EA4E9A3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1" name="Content Placeholder 2"/>
          <p:cNvSpPr>
            <a:spLocks noGrp="1"/>
          </p:cNvSpPr>
          <p:nvPr>
            <p:ph idx="1"/>
          </p:nvPr>
        </p:nvSpPr>
        <p:spPr>
          <a:xfrm>
            <a:off x="323528" y="2564904"/>
            <a:ext cx="4104456" cy="273630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23" name="Content Placeholder 2"/>
          <p:cNvSpPr>
            <a:spLocks noGrp="1"/>
          </p:cNvSpPr>
          <p:nvPr>
            <p:ph idx="10"/>
          </p:nvPr>
        </p:nvSpPr>
        <p:spPr>
          <a:xfrm>
            <a:off x="4716016" y="2564904"/>
            <a:ext cx="4104456" cy="273630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24" name="Title 23"/>
          <p:cNvSpPr>
            <a:spLocks noGrp="1"/>
          </p:cNvSpPr>
          <p:nvPr>
            <p:ph type="title"/>
          </p:nvPr>
        </p:nvSpPr>
        <p:spPr>
          <a:xfrm>
            <a:off x="395536" y="620688"/>
            <a:ext cx="8352928" cy="648072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26" name="Text Placeholder 25"/>
          <p:cNvSpPr>
            <a:spLocks noGrp="1"/>
          </p:cNvSpPr>
          <p:nvPr>
            <p:ph type="body" sz="quarter" idx="11"/>
          </p:nvPr>
        </p:nvSpPr>
        <p:spPr>
          <a:xfrm>
            <a:off x="323528" y="1628899"/>
            <a:ext cx="4104456" cy="8636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2400">
                <a:latin typeface="+mj-lt"/>
              </a:defRPr>
            </a:lvl1pPr>
            <a:lvl2pPr marL="457200" indent="0">
              <a:buNone/>
              <a:defRPr sz="1800">
                <a:latin typeface="+mj-lt"/>
              </a:defRPr>
            </a:lvl2pPr>
            <a:lvl3pPr marL="914400" indent="0">
              <a:buNone/>
              <a:defRPr sz="1800">
                <a:latin typeface="+mj-lt"/>
              </a:defRPr>
            </a:lvl3pPr>
            <a:lvl4pPr marL="1371600" indent="0">
              <a:buNone/>
              <a:defRPr sz="1800">
                <a:latin typeface="+mj-lt"/>
              </a:defRPr>
            </a:lvl4pPr>
            <a:lvl5pPr marL="1828800" indent="0">
              <a:buNone/>
              <a:defRPr sz="1800">
                <a:latin typeface="+mj-lt"/>
              </a:defRPr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7" name="Text Placeholder 25"/>
          <p:cNvSpPr>
            <a:spLocks noGrp="1"/>
          </p:cNvSpPr>
          <p:nvPr>
            <p:ph type="body" sz="quarter" idx="12"/>
          </p:nvPr>
        </p:nvSpPr>
        <p:spPr>
          <a:xfrm>
            <a:off x="4716016" y="1628800"/>
            <a:ext cx="4104456" cy="8636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2400" b="1">
                <a:latin typeface="+mj-lt"/>
              </a:defRPr>
            </a:lvl1pPr>
            <a:lvl2pPr marL="457200" indent="0">
              <a:buNone/>
              <a:defRPr sz="1800">
                <a:latin typeface="+mj-lt"/>
              </a:defRPr>
            </a:lvl2pPr>
            <a:lvl3pPr marL="914400" indent="0">
              <a:buNone/>
              <a:defRPr sz="1800">
                <a:latin typeface="+mj-lt"/>
              </a:defRPr>
            </a:lvl3pPr>
            <a:lvl4pPr marL="1371600" indent="0">
              <a:buNone/>
              <a:defRPr sz="1800">
                <a:latin typeface="+mj-lt"/>
              </a:defRPr>
            </a:lvl4pPr>
            <a:lvl5pPr marL="1828800" indent="0">
              <a:buNone/>
              <a:defRPr sz="1800">
                <a:latin typeface="+mj-lt"/>
              </a:defRPr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xmlns="" val="34122203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of presentation">
    <p:bg>
      <p:bgPr>
        <a:blipFill dpi="0" rotWithShape="1">
          <a:blip r:embed="rId2" cstate="print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51920" y="1268760"/>
            <a:ext cx="4320480" cy="1872208"/>
          </a:xfrm>
        </p:spPr>
        <p:txBody>
          <a:bodyPr anchor="ctr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3851920" y="4076700"/>
            <a:ext cx="4968230" cy="1223963"/>
          </a:xfrm>
        </p:spPr>
        <p:txBody>
          <a:bodyPr>
            <a:noAutofit/>
          </a:bodyPr>
          <a:lstStyle>
            <a:lvl1pPr marL="0" indent="0">
              <a:buNone/>
              <a:defRPr sz="1800">
                <a:solidFill>
                  <a:schemeClr val="bg2"/>
                </a:solidFill>
              </a:defRPr>
            </a:lvl1pPr>
            <a:lvl2pPr marL="457200" indent="0">
              <a:buNone/>
              <a:defRPr sz="1600">
                <a:solidFill>
                  <a:schemeClr val="bg2"/>
                </a:solidFill>
              </a:defRPr>
            </a:lvl2pPr>
            <a:lvl3pPr marL="914400" indent="0">
              <a:buNone/>
              <a:defRPr sz="1400">
                <a:solidFill>
                  <a:schemeClr val="bg2"/>
                </a:solidFill>
              </a:defRPr>
            </a:lvl3pPr>
            <a:lvl4pPr marL="1371600" indent="0">
              <a:buNone/>
              <a:defRPr sz="1200">
                <a:solidFill>
                  <a:schemeClr val="bg2"/>
                </a:solidFill>
              </a:defRPr>
            </a:lvl4pPr>
            <a:lvl5pPr marL="1828800" indent="0">
              <a:buNone/>
              <a:defRPr sz="1200">
                <a:solidFill>
                  <a:schemeClr val="bg2"/>
                </a:solidFill>
              </a:defRPr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323528" y="4077072"/>
            <a:ext cx="3168352" cy="1223963"/>
          </a:xfrm>
        </p:spPr>
        <p:txBody>
          <a:bodyPr>
            <a:noAutofit/>
          </a:bodyPr>
          <a:lstStyle>
            <a:lvl1pPr marL="0" indent="0">
              <a:buNone/>
              <a:defRPr sz="1800" b="1">
                <a:solidFill>
                  <a:schemeClr val="bg2"/>
                </a:solidFill>
              </a:defRPr>
            </a:lvl1pPr>
            <a:lvl2pPr marL="457200" indent="0">
              <a:buNone/>
              <a:defRPr sz="1600" b="1">
                <a:solidFill>
                  <a:schemeClr val="bg2"/>
                </a:solidFill>
              </a:defRPr>
            </a:lvl2pPr>
            <a:lvl3pPr marL="914400" indent="0">
              <a:buNone/>
              <a:defRPr sz="1400" b="1">
                <a:solidFill>
                  <a:schemeClr val="bg2"/>
                </a:solidFill>
              </a:defRPr>
            </a:lvl3pPr>
            <a:lvl4pPr marL="1371600" indent="0">
              <a:buNone/>
              <a:defRPr sz="1200" b="1">
                <a:solidFill>
                  <a:schemeClr val="bg2"/>
                </a:solidFill>
              </a:defRPr>
            </a:lvl4pPr>
            <a:lvl5pPr marL="1828800" indent="0">
              <a:buNone/>
              <a:defRPr sz="1200" b="1">
                <a:solidFill>
                  <a:schemeClr val="bg2"/>
                </a:solidFill>
              </a:defRPr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5896217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594928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7390915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 cstate="print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3528" y="620688"/>
            <a:ext cx="1872208" cy="468052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7" name="Date Placeholder 3"/>
          <p:cNvSpPr txBox="1">
            <a:spLocks/>
          </p:cNvSpPr>
          <p:nvPr userDrawn="1"/>
        </p:nvSpPr>
        <p:spPr>
          <a:xfrm>
            <a:off x="251520" y="6093296"/>
            <a:ext cx="1224136" cy="2160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cs-CZ"/>
            </a:defPPr>
            <a:lvl1pPr marL="0" algn="l" defTabSz="914400" rtl="0" eaLnBrk="1" latinLnBrk="0" hangingPunct="1">
              <a:defRPr lang="cs-CZ" sz="1200" i="0" kern="1200" smtClean="0">
                <a:solidFill>
                  <a:schemeClr val="tx1">
                    <a:lumMod val="7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E98D033-CA9C-4AB2-B77C-1B2EF00BD75B}" type="datetimeFigureOut">
              <a:rPr lang="cs-CZ" smtClean="0"/>
              <a:pPr/>
              <a:t>4.11.2015</a:t>
            </a:fld>
            <a:endParaRPr lang="cs-CZ" dirty="0"/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1475656" y="6093296"/>
            <a:ext cx="693440" cy="2160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i="0" kern="1200">
                <a:solidFill>
                  <a:schemeClr val="tx1">
                    <a:lumMod val="7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4CCFB7E-DD2E-4207-9D6A-75F5EA4E9A33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2555776" y="620688"/>
            <a:ext cx="6264696" cy="46805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527157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2" r:id="rId3"/>
    <p:sldLayoutId id="2147483651" r:id="rId4"/>
    <p:sldLayoutId id="2147483652" r:id="rId5"/>
    <p:sldLayoutId id="2147483663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61" r:id="rId12"/>
    <p:sldLayoutId id="2147483660" r:id="rId13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2800" kern="1200">
          <a:solidFill>
            <a:schemeClr val="bg1"/>
          </a:solidFill>
          <a:latin typeface="Proxima Nova Bl" pitchFamily="50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Rovnost 2.0</a:t>
            </a:r>
            <a:endParaRPr lang="cs-CZ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Romské dívky a chlapci  v českých školách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087684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000" dirty="0" smtClean="0"/>
              <a:t>Dotazníkové šetření</a:t>
            </a: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sz="2800" b="1" dirty="0"/>
              <a:t>Jak vyučující na 1. st. ZŠ hodnotí školní úspěšnost romských dětí? </a:t>
            </a:r>
          </a:p>
          <a:p>
            <a:r>
              <a:rPr lang="cs-CZ" dirty="0">
                <a:solidFill>
                  <a:srgbClr val="FF0000"/>
                </a:solidFill>
              </a:rPr>
              <a:t>on-line dotazník pro vyučující 1. stupně ZŠ</a:t>
            </a:r>
          </a:p>
          <a:p>
            <a:r>
              <a:rPr lang="cs-CZ" b="1" dirty="0">
                <a:solidFill>
                  <a:srgbClr val="FF0000"/>
                </a:solidFill>
              </a:rPr>
              <a:t>954</a:t>
            </a:r>
            <a:r>
              <a:rPr lang="cs-CZ" dirty="0">
                <a:solidFill>
                  <a:srgbClr val="FF0000"/>
                </a:solidFill>
              </a:rPr>
              <a:t> odpovědí:	</a:t>
            </a:r>
            <a:r>
              <a:rPr lang="cs-CZ" dirty="0"/>
              <a:t>80 % žen – 20 % mužů</a:t>
            </a:r>
          </a:p>
          <a:p>
            <a:r>
              <a:rPr lang="cs-CZ" dirty="0" smtClean="0"/>
              <a:t>			29 </a:t>
            </a:r>
            <a:r>
              <a:rPr lang="cs-CZ" dirty="0"/>
              <a:t>% vedoucí pozice </a:t>
            </a:r>
          </a:p>
          <a:p>
            <a:r>
              <a:rPr lang="cs-CZ" dirty="0"/>
              <a:t>			12 % praxe do 10 let, 23 % 11-20 let, 57 % nad 20 let</a:t>
            </a:r>
          </a:p>
          <a:p>
            <a:r>
              <a:rPr lang="cs-CZ" dirty="0"/>
              <a:t>			67 % osobní zkušenosti s romskými dětmi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912196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530258" y="1196102"/>
            <a:ext cx="8274108" cy="1145870"/>
          </a:xfrm>
        </p:spPr>
        <p:txBody>
          <a:bodyPr/>
          <a:lstStyle/>
          <a:p>
            <a:r>
              <a:rPr lang="cs-CZ" sz="2400" b="1" dirty="0">
                <a:latin typeface="Arial Black" panose="020B0A04020102020204" pitchFamily="34" charset="0"/>
                <a:cs typeface="Aharoni" panose="02010803020104030203" pitchFamily="2" charset="-79"/>
              </a:rPr>
              <a:t>Hodnocení školních </a:t>
            </a:r>
            <a:r>
              <a:rPr lang="cs-CZ" sz="2400" b="1" dirty="0" smtClean="0">
                <a:latin typeface="Arial Black" panose="020B0A04020102020204" pitchFamily="34" charset="0"/>
                <a:cs typeface="Aharoni" panose="02010803020104030203" pitchFamily="2" charset="-79"/>
              </a:rPr>
              <a:t>oblastí – osobní postoj </a:t>
            </a:r>
            <a:r>
              <a:rPr lang="cs-CZ" sz="2400" b="1" dirty="0">
                <a:latin typeface="Arial Black" panose="020B0A04020102020204" pitchFamily="34" charset="0"/>
                <a:cs typeface="Aharoni" panose="02010803020104030203" pitchFamily="2" charset="-79"/>
              </a:rPr>
              <a:t>(škála 1-5)</a:t>
            </a:r>
            <a:br>
              <a:rPr lang="cs-CZ" sz="2400" b="1" dirty="0">
                <a:latin typeface="Arial Black" panose="020B0A04020102020204" pitchFamily="34" charset="0"/>
                <a:cs typeface="Aharoni" panose="02010803020104030203" pitchFamily="2" charset="-79"/>
              </a:rPr>
            </a:br>
            <a:r>
              <a:rPr lang="cs-CZ" sz="3300" b="1" dirty="0">
                <a:latin typeface="Arial Black" panose="020B0A04020102020204" pitchFamily="34" charset="0"/>
                <a:cs typeface="Aharoni" panose="02010803020104030203" pitchFamily="2" charset="-79"/>
              </a:rPr>
              <a:t/>
            </a:r>
            <a:br>
              <a:rPr lang="cs-CZ" sz="3300" b="1" dirty="0">
                <a:latin typeface="Arial Black" panose="020B0A04020102020204" pitchFamily="34" charset="0"/>
                <a:cs typeface="Aharoni" panose="02010803020104030203" pitchFamily="2" charset="-79"/>
              </a:rPr>
            </a:br>
            <a:endParaRPr lang="cs-CZ" sz="3300" b="1" dirty="0">
              <a:latin typeface="Arial Black" panose="020B0A04020102020204" pitchFamily="34" charset="0"/>
              <a:cs typeface="Aharoni" panose="02010803020104030203" pitchFamily="2" charset="-79"/>
            </a:endParaRPr>
          </a:p>
        </p:txBody>
      </p:sp>
      <p:graphicFrame>
        <p:nvGraphicFramePr>
          <p:cNvPr id="4" name="Graf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59808194"/>
              </p:ext>
            </p:extLst>
          </p:nvPr>
        </p:nvGraphicFramePr>
        <p:xfrm>
          <a:off x="56561" y="1656172"/>
          <a:ext cx="8747806" cy="42915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xmlns="" val="1489509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61595" y="908720"/>
            <a:ext cx="8542772" cy="360040"/>
          </a:xfrm>
        </p:spPr>
        <p:txBody>
          <a:bodyPr/>
          <a:lstStyle/>
          <a:p>
            <a:r>
              <a:rPr lang="cs-CZ" sz="3000" b="1" dirty="0">
                <a:latin typeface="Arial Black" panose="020B0A04020102020204" pitchFamily="34" charset="0"/>
                <a:cs typeface="Aharoni" panose="02010803020104030203" pitchFamily="2" charset="-79"/>
              </a:rPr>
              <a:t>Hodnocení rodičovské výchovy </a:t>
            </a:r>
            <a:r>
              <a:rPr lang="cs-CZ" sz="1800" dirty="0">
                <a:latin typeface="Arial Black" panose="020B0A04020102020204" pitchFamily="34" charset="0"/>
                <a:cs typeface="Aharoni" panose="02010803020104030203" pitchFamily="2" charset="-79"/>
              </a:rPr>
              <a:t>(škála 1-5)</a:t>
            </a:r>
            <a:r>
              <a:rPr lang="cs-CZ" sz="3000" b="1" dirty="0">
                <a:latin typeface="Arial Black" panose="020B0A04020102020204" pitchFamily="34" charset="0"/>
                <a:cs typeface="Aharoni" panose="02010803020104030203" pitchFamily="2" charset="-79"/>
              </a:rPr>
              <a:t/>
            </a:r>
            <a:br>
              <a:rPr lang="cs-CZ" sz="3000" b="1" dirty="0">
                <a:latin typeface="Arial Black" panose="020B0A04020102020204" pitchFamily="34" charset="0"/>
                <a:cs typeface="Aharoni" panose="02010803020104030203" pitchFamily="2" charset="-79"/>
              </a:rPr>
            </a:br>
            <a:r>
              <a:rPr lang="cs-CZ" sz="2400" dirty="0">
                <a:solidFill>
                  <a:srgbClr val="FF00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/>
            </a:r>
            <a:br>
              <a:rPr lang="cs-CZ" sz="2400" dirty="0">
                <a:solidFill>
                  <a:srgbClr val="FF00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</a:br>
            <a:endParaRPr lang="cs-CZ" sz="3300" dirty="0"/>
          </a:p>
        </p:txBody>
      </p:sp>
      <p:graphicFrame>
        <p:nvGraphicFramePr>
          <p:cNvPr id="4" name="Graf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446871343"/>
              </p:ext>
            </p:extLst>
          </p:nvPr>
        </p:nvGraphicFramePr>
        <p:xfrm>
          <a:off x="-900609" y="896712"/>
          <a:ext cx="9937105" cy="43056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29880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Zjištění 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r>
              <a:rPr lang="cs-CZ" sz="2800" b="0" dirty="0" smtClean="0"/>
              <a:t>Signifikantně horší hodnocení romských žáků ve všech sledovaných parametrech</a:t>
            </a:r>
          </a:p>
          <a:p>
            <a:r>
              <a:rPr lang="cs-CZ" sz="2800" b="0" dirty="0" smtClean="0"/>
              <a:t>Signifikantně horší hodnocení rodičovské podpory – systémový problém</a:t>
            </a:r>
            <a:endParaRPr lang="cs-CZ" sz="2800" b="0" dirty="0"/>
          </a:p>
          <a:p>
            <a:r>
              <a:rPr lang="cs-CZ" sz="2800" b="0" dirty="0" smtClean="0">
                <a:solidFill>
                  <a:srgbClr val="5F5F5F"/>
                </a:solidFill>
              </a:rPr>
              <a:t>vztahy v rámci skupiny a k učiteli, dispozice a nadání – podpora inkluzivního vzdělávání</a:t>
            </a:r>
          </a:p>
          <a:p>
            <a:r>
              <a:rPr lang="cs-CZ" sz="2800" b="0" dirty="0" smtClean="0">
                <a:solidFill>
                  <a:srgbClr val="5F5F5F"/>
                </a:solidFill>
              </a:rPr>
              <a:t>Vyučujícím chybí systémová podpora, informovanost, finanční i metodická podpora pro práci s rodinou a školní práce s dětmi</a:t>
            </a:r>
            <a:endParaRPr lang="cs-CZ" sz="2800" b="1" dirty="0" smtClean="0">
              <a:solidFill>
                <a:srgbClr val="5F5F5F"/>
              </a:solidFill>
            </a:endParaRPr>
          </a:p>
          <a:p>
            <a:endParaRPr lang="cs-CZ" sz="2800" b="1" dirty="0" smtClean="0">
              <a:solidFill>
                <a:srgbClr val="5F5F5F"/>
              </a:solidFill>
            </a:endParaRPr>
          </a:p>
          <a:p>
            <a:endParaRPr lang="cs-CZ" b="1" dirty="0">
              <a:solidFill>
                <a:srgbClr val="5F5F5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65287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kvalitativní studie na školách 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prstGeom prst="rect">
            <a:avLst/>
          </a:prstGeom>
        </p:spPr>
        <p:txBody>
          <a:bodyPr>
            <a:normAutofit lnSpcReduction="10000"/>
          </a:bodyPr>
          <a:lstStyle/>
          <a:p>
            <a:r>
              <a:rPr lang="cs-CZ" sz="2400" b="0" dirty="0" smtClean="0"/>
              <a:t>Učitelé vidí děti jako individuality (prototypy dětí)</a:t>
            </a:r>
          </a:p>
          <a:p>
            <a:r>
              <a:rPr lang="cs-CZ" sz="2400" b="0" dirty="0" err="1" smtClean="0"/>
              <a:t>Vaneska</a:t>
            </a:r>
            <a:r>
              <a:rPr lang="cs-CZ" sz="2400" b="0" dirty="0" smtClean="0"/>
              <a:t> pomáhá Emě, </a:t>
            </a:r>
            <a:r>
              <a:rPr lang="cs-CZ" sz="2400" b="0" i="1" dirty="0" smtClean="0"/>
              <a:t>„Damián je nejbystřejší dítě ve třídě“. David – „je neukázněný“. </a:t>
            </a:r>
          </a:p>
          <a:p>
            <a:r>
              <a:rPr lang="cs-CZ" sz="2400" b="0" dirty="0" smtClean="0"/>
              <a:t>Potvrzení údajů z dotazníku -  v chování  ke spolužákům, učitelům a v dispozicích a nadání nejsou velké rozdíly. </a:t>
            </a:r>
            <a:endParaRPr lang="cs-CZ" sz="2400" b="0" dirty="0"/>
          </a:p>
          <a:p>
            <a:r>
              <a:rPr lang="cs-CZ" sz="2400" b="0" dirty="0" smtClean="0"/>
              <a:t>Děti spolu vycházejí ve smíšeném kolektivu dobře. </a:t>
            </a:r>
          </a:p>
          <a:p>
            <a:r>
              <a:rPr lang="cs-CZ" sz="2400" b="0" dirty="0" smtClean="0"/>
              <a:t>Nelze generalizovat kluci x holky, minoritní x majoritní</a:t>
            </a:r>
          </a:p>
          <a:p>
            <a:r>
              <a:rPr lang="cs-CZ" sz="2400" b="0" dirty="0" smtClean="0"/>
              <a:t>Hodnocení rodin – individuální, historie rodiny (starousedlíci)</a:t>
            </a:r>
          </a:p>
        </p:txBody>
      </p:sp>
    </p:spTree>
    <p:extLst>
      <p:ext uri="{BB962C8B-B14F-4D97-AF65-F5344CB8AC3E}">
        <p14:creationId xmlns:p14="http://schemas.microsoft.com/office/powerpoint/2010/main" xmlns="" val="2235594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Kvalitativní studie na školách 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cs-CZ" sz="2400" b="0" dirty="0" smtClean="0"/>
              <a:t>Gender ve škole je explicitně řečeno „neviditelný“</a:t>
            </a:r>
          </a:p>
          <a:p>
            <a:r>
              <a:rPr lang="cs-CZ" sz="2400" b="0" dirty="0" smtClean="0"/>
              <a:t>V praxi stereotypy v projevu učitelů „</a:t>
            </a:r>
            <a:r>
              <a:rPr lang="cs-CZ" sz="2400" b="0" i="1" dirty="0" smtClean="0"/>
              <a:t>manželka tě vychová“</a:t>
            </a:r>
          </a:p>
          <a:p>
            <a:r>
              <a:rPr lang="cs-CZ" sz="2400" b="0" dirty="0" smtClean="0"/>
              <a:t>Formální hodnocení x spontánní projevy v chování učitelů</a:t>
            </a:r>
          </a:p>
          <a:p>
            <a:r>
              <a:rPr lang="cs-CZ" sz="2400" b="0" dirty="0" smtClean="0"/>
              <a:t>Gender minorit „neviditelný na druhou“</a:t>
            </a:r>
          </a:p>
          <a:p>
            <a:r>
              <a:rPr lang="cs-CZ" sz="2400" b="0" dirty="0" smtClean="0"/>
              <a:t>Málo poznatků o kultuře, neschopnost pracovat s heterogenní skupinou  - smíšené třídy</a:t>
            </a:r>
          </a:p>
          <a:p>
            <a:r>
              <a:rPr lang="cs-CZ" sz="2400" b="0" dirty="0" smtClean="0"/>
              <a:t>Nutnost metodické podpory – inspirace v zahraničí</a:t>
            </a:r>
          </a:p>
        </p:txBody>
      </p:sp>
    </p:spTree>
    <p:extLst>
      <p:ext uri="{BB962C8B-B14F-4D97-AF65-F5344CB8AC3E}">
        <p14:creationId xmlns:p14="http://schemas.microsoft.com/office/powerpoint/2010/main" xmlns="" val="2245796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Limity studie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cs-CZ" sz="2400" b="0" dirty="0" smtClean="0">
                <a:solidFill>
                  <a:srgbClr val="5F5F5F"/>
                </a:solidFill>
              </a:rPr>
              <a:t>Limity grantu – rozpočet</a:t>
            </a:r>
          </a:p>
          <a:p>
            <a:r>
              <a:rPr lang="cs-CZ" sz="2400" b="0" dirty="0" smtClean="0">
                <a:solidFill>
                  <a:srgbClr val="5F5F5F"/>
                </a:solidFill>
              </a:rPr>
              <a:t>Metodologie - design výzkumu </a:t>
            </a:r>
          </a:p>
          <a:p>
            <a:r>
              <a:rPr lang="cs-CZ" sz="2400" b="0" dirty="0">
                <a:solidFill>
                  <a:srgbClr val="5F5F5F"/>
                </a:solidFill>
              </a:rPr>
              <a:t>a</a:t>
            </a:r>
            <a:r>
              <a:rPr lang="cs-CZ" sz="2400" b="0" dirty="0" smtClean="0">
                <a:solidFill>
                  <a:srgbClr val="5F5F5F"/>
                </a:solidFill>
              </a:rPr>
              <a:t>bsence pohledu rodičů + romských asistentů</a:t>
            </a:r>
          </a:p>
          <a:p>
            <a:endParaRPr lang="cs-CZ" sz="2400" b="0" dirty="0" smtClean="0">
              <a:solidFill>
                <a:srgbClr val="5F5F5F"/>
              </a:solidFill>
            </a:endParaRPr>
          </a:p>
          <a:p>
            <a:r>
              <a:rPr lang="cs-CZ" sz="2400" b="0" dirty="0" smtClean="0">
                <a:solidFill>
                  <a:srgbClr val="5F5F5F"/>
                </a:solidFill>
              </a:rPr>
              <a:t>Citlivé téma  - prezentace výsledků</a:t>
            </a:r>
          </a:p>
          <a:p>
            <a:r>
              <a:rPr lang="cs-CZ" sz="2400" b="0" dirty="0" smtClean="0">
                <a:solidFill>
                  <a:srgbClr val="5F5F5F"/>
                </a:solidFill>
              </a:rPr>
              <a:t>Systémový problém školství a systémový problém minorit v ČR</a:t>
            </a:r>
          </a:p>
          <a:p>
            <a:endParaRPr lang="cs-CZ" sz="2400" b="0" dirty="0">
              <a:solidFill>
                <a:srgbClr val="5F5F5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83909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Inspirace - plány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</a:pPr>
            <a:endParaRPr lang="cs-CZ" sz="2400" b="0" dirty="0">
              <a:solidFill>
                <a:srgbClr val="5F5F5F"/>
              </a:solidFill>
            </a:endParaRPr>
          </a:p>
          <a:p>
            <a:r>
              <a:rPr lang="cs-CZ" sz="2400" b="0" dirty="0">
                <a:solidFill>
                  <a:srgbClr val="5F5F5F"/>
                </a:solidFill>
              </a:rPr>
              <a:t>pro výzkum </a:t>
            </a:r>
            <a:r>
              <a:rPr lang="cs-CZ" sz="2400" b="0" dirty="0" smtClean="0">
                <a:solidFill>
                  <a:srgbClr val="5F5F5F"/>
                </a:solidFill>
              </a:rPr>
              <a:t>rodin – grantové žádosti</a:t>
            </a:r>
          </a:p>
          <a:p>
            <a:r>
              <a:rPr lang="cs-CZ" sz="2400" b="0" dirty="0">
                <a:solidFill>
                  <a:srgbClr val="5F5F5F"/>
                </a:solidFill>
              </a:rPr>
              <a:t>d</a:t>
            </a:r>
            <a:r>
              <a:rPr lang="cs-CZ" sz="2400" b="0" dirty="0" smtClean="0">
                <a:solidFill>
                  <a:srgbClr val="5F5F5F"/>
                </a:solidFill>
              </a:rPr>
              <a:t>ruhý stupeň ZŠ</a:t>
            </a:r>
          </a:p>
          <a:p>
            <a:r>
              <a:rPr lang="cs-CZ" sz="2400" b="0" dirty="0" smtClean="0">
                <a:solidFill>
                  <a:srgbClr val="5F5F5F"/>
                </a:solidFill>
              </a:rPr>
              <a:t>propojení etnografické studie – se školstvím</a:t>
            </a:r>
            <a:endParaRPr lang="cs-CZ" sz="2400" b="0" dirty="0">
              <a:solidFill>
                <a:srgbClr val="5F5F5F"/>
              </a:solidFill>
            </a:endParaRPr>
          </a:p>
          <a:p>
            <a:r>
              <a:rPr lang="cs-CZ" sz="2400" b="0" dirty="0">
                <a:solidFill>
                  <a:srgbClr val="5F5F5F"/>
                </a:solidFill>
              </a:rPr>
              <a:t>podpora spolupráce a komunikace škol s </a:t>
            </a:r>
            <a:r>
              <a:rPr lang="cs-CZ" sz="2400" b="0" dirty="0" smtClean="0">
                <a:solidFill>
                  <a:srgbClr val="5F5F5F"/>
                </a:solidFill>
              </a:rPr>
              <a:t>rodinami</a:t>
            </a:r>
          </a:p>
          <a:p>
            <a:r>
              <a:rPr lang="cs-CZ" sz="2400" b="0" dirty="0">
                <a:solidFill>
                  <a:srgbClr val="5F5F5F"/>
                </a:solidFill>
              </a:rPr>
              <a:t>p</a:t>
            </a:r>
            <a:r>
              <a:rPr lang="cs-CZ" sz="2400" b="0" dirty="0" smtClean="0">
                <a:solidFill>
                  <a:srgbClr val="5F5F5F"/>
                </a:solidFill>
              </a:rPr>
              <a:t>odpora </a:t>
            </a:r>
            <a:r>
              <a:rPr lang="cs-CZ" sz="2400" b="0" dirty="0">
                <a:solidFill>
                  <a:srgbClr val="5F5F5F"/>
                </a:solidFill>
              </a:rPr>
              <a:t>školních aktivit pro </a:t>
            </a:r>
            <a:r>
              <a:rPr lang="cs-CZ" sz="2400" b="0" dirty="0" smtClean="0">
                <a:solidFill>
                  <a:srgbClr val="5F5F5F"/>
                </a:solidFill>
              </a:rPr>
              <a:t>rodiny</a:t>
            </a:r>
            <a:endParaRPr lang="cs-CZ" sz="2400" b="0" dirty="0">
              <a:solidFill>
                <a:srgbClr val="5F5F5F"/>
              </a:solidFill>
            </a:endParaRPr>
          </a:p>
          <a:p>
            <a:r>
              <a:rPr lang="cs-CZ" sz="2400" b="0" dirty="0">
                <a:solidFill>
                  <a:srgbClr val="5F5F5F"/>
                </a:solidFill>
              </a:rPr>
              <a:t>v</a:t>
            </a:r>
            <a:r>
              <a:rPr lang="cs-CZ" sz="2400" b="0" dirty="0" smtClean="0">
                <a:solidFill>
                  <a:srgbClr val="5F5F5F"/>
                </a:solidFill>
              </a:rPr>
              <a:t>zdělávání </a:t>
            </a:r>
            <a:r>
              <a:rPr lang="cs-CZ" sz="2400" b="0" dirty="0">
                <a:solidFill>
                  <a:srgbClr val="5F5F5F"/>
                </a:solidFill>
              </a:rPr>
              <a:t>učitelů, tréning v práci se smíšenou třídou</a:t>
            </a:r>
          </a:p>
          <a:p>
            <a:r>
              <a:rPr lang="cs-CZ" sz="2400" b="0" dirty="0">
                <a:solidFill>
                  <a:srgbClr val="5F5F5F"/>
                </a:solidFill>
              </a:rPr>
              <a:t>v</a:t>
            </a:r>
            <a:r>
              <a:rPr lang="cs-CZ" sz="2400" b="0" dirty="0" smtClean="0">
                <a:solidFill>
                  <a:srgbClr val="5F5F5F"/>
                </a:solidFill>
              </a:rPr>
              <a:t>ětší obeznámení učitelů s kulturou a tradicí žáků/žákyň</a:t>
            </a:r>
            <a:endParaRPr lang="cs-CZ" sz="2400" b="0" dirty="0">
              <a:solidFill>
                <a:srgbClr val="5F5F5F"/>
              </a:solidFill>
            </a:endParaRPr>
          </a:p>
          <a:p>
            <a:endParaRPr lang="cs-CZ" sz="2400" b="0" dirty="0">
              <a:solidFill>
                <a:srgbClr val="5F5F5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6426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6000" dirty="0" smtClean="0"/>
              <a:t>Děkuji za pozornost</a:t>
            </a:r>
            <a:endParaRPr lang="cs-CZ" sz="60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cs-CZ" b="1" dirty="0" smtClean="0"/>
              <a:t>Otevřená společnost</a:t>
            </a:r>
          </a:p>
          <a:p>
            <a:r>
              <a:rPr lang="cs-CZ" dirty="0" smtClean="0"/>
              <a:t>Uruguayská 178/5,120 00 Praha 2</a:t>
            </a:r>
            <a:br>
              <a:rPr lang="cs-CZ" dirty="0" smtClean="0"/>
            </a:br>
            <a:r>
              <a:rPr lang="cs-CZ" dirty="0" smtClean="0"/>
              <a:t>+420 222 561 913 </a:t>
            </a:r>
            <a:r>
              <a:rPr lang="en-US" dirty="0" smtClean="0"/>
              <a:t> |  </a:t>
            </a:r>
            <a:r>
              <a:rPr lang="cs-CZ" dirty="0" smtClean="0"/>
              <a:t>info@osops.cz</a:t>
            </a:r>
            <a:br>
              <a:rPr lang="cs-CZ" dirty="0" smtClean="0"/>
            </a:br>
            <a:r>
              <a:rPr lang="cs-CZ" dirty="0" smtClean="0"/>
              <a:t> www.otevrenaspolecnost.cz</a:t>
            </a:r>
          </a:p>
          <a:p>
            <a:endParaRPr lang="cs-CZ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cs-CZ" dirty="0" smtClean="0"/>
              <a:t>Helena Franke</a:t>
            </a:r>
          </a:p>
          <a:p>
            <a:r>
              <a:rPr lang="cs-CZ" b="0" dirty="0" smtClean="0"/>
              <a:t>Koordinátorka projektu </a:t>
            </a:r>
          </a:p>
          <a:p>
            <a:r>
              <a:rPr lang="cs-CZ" b="0" dirty="0" smtClean="0"/>
              <a:t>Rovnost 2.0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962968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24097" y="1196103"/>
            <a:ext cx="8925635" cy="549422"/>
          </a:xfrm>
        </p:spPr>
        <p:txBody>
          <a:bodyPr/>
          <a:lstStyle/>
          <a:p>
            <a:r>
              <a:rPr lang="cs-CZ" sz="3300" b="1" dirty="0">
                <a:latin typeface="Arial Black" panose="020B0A04020102020204" pitchFamily="34" charset="0"/>
                <a:cs typeface="Aharoni" panose="02010803020104030203" pitchFamily="2" charset="-79"/>
              </a:rPr>
              <a:t>Příčiny horší spolupráce se školou</a:t>
            </a:r>
            <a:endParaRPr lang="cs-CZ" sz="3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/>
          </p:nvPr>
        </p:nvGraphicFramePr>
        <p:xfrm>
          <a:off x="124097" y="2091691"/>
          <a:ext cx="8925634" cy="33702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138273"/>
                <a:gridCol w="787361"/>
              </a:tblGrid>
              <a:tr h="310499"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cs-CZ" sz="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Hodnocená tvrzení</a:t>
                      </a:r>
                      <a:endParaRPr lang="cs-CZ" sz="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cs-CZ" sz="8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Se</a:t>
                      </a:r>
                      <a:r>
                        <a:rPr lang="cs-CZ" sz="800" baseline="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zkušeností</a:t>
                      </a:r>
                      <a:endParaRPr lang="cs-CZ" sz="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 anchor="ctr"/>
                </a:tc>
              </a:tr>
              <a:tr h="405477"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cs-CZ" sz="13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Rodiče nemají dostatečné znalosti, aby svým dětem mohli pomoct s učením. </a:t>
                      </a:r>
                      <a:endParaRPr lang="cs-CZ" sz="13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cs-CZ" sz="15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78 %</a:t>
                      </a:r>
                      <a:endParaRPr lang="cs-CZ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 anchor="ctr"/>
                </a:tc>
              </a:tr>
              <a:tr h="405477"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cs-CZ" sz="13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Rodiče nepovažují vzdělání za důležité, takže nemají o školu zájem. </a:t>
                      </a:r>
                      <a:endParaRPr lang="cs-CZ" sz="13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cs-CZ" sz="15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68 %</a:t>
                      </a:r>
                      <a:endParaRPr lang="cs-CZ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 anchor="ctr"/>
                </a:tc>
              </a:tr>
              <a:tr h="405477"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cs-CZ" sz="13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Rodiče nerozumí dostatečně tomu, jak škola funguje a co po nich žádá. </a:t>
                      </a:r>
                      <a:endParaRPr lang="cs-CZ" sz="13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cs-CZ" sz="15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39 %</a:t>
                      </a:r>
                      <a:endParaRPr lang="cs-CZ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 anchor="ctr"/>
                </a:tc>
              </a:tr>
              <a:tr h="436985"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cs-CZ" sz="13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Rodiny mají </a:t>
                      </a:r>
                      <a:r>
                        <a:rPr lang="cs-CZ" sz="13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nízkou </a:t>
                      </a:r>
                      <a:r>
                        <a:rPr lang="cs-CZ" sz="13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životní úroveň, takže rodiče musí neustále řešit základní životní potřeby. </a:t>
                      </a:r>
                      <a:endParaRPr lang="cs-CZ" sz="13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cs-CZ" sz="15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37 %</a:t>
                      </a:r>
                      <a:endParaRPr lang="cs-CZ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 anchor="ctr"/>
                </a:tc>
              </a:tr>
              <a:tr h="468767"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cs-CZ" sz="13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Rodiče mají </a:t>
                      </a:r>
                      <a:r>
                        <a:rPr lang="cs-CZ" sz="13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problémy </a:t>
                      </a:r>
                      <a:r>
                        <a:rPr lang="cs-CZ" sz="13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 zdravím, psychikou, alkoholem či drogami, které jim brání věnovat se dětem. </a:t>
                      </a:r>
                      <a:endParaRPr lang="cs-CZ" sz="13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cs-CZ" sz="15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35 %</a:t>
                      </a:r>
                      <a:endParaRPr lang="cs-CZ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 anchor="ctr"/>
                </a:tc>
              </a:tr>
              <a:tr h="476713"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cs-CZ" sz="13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Rodiče se obávají, že jim škola uškodí, a proto jsou stále v nepřátelské pozici. </a:t>
                      </a:r>
                      <a:endParaRPr lang="cs-CZ" sz="13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cs-CZ" sz="15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24 %</a:t>
                      </a:r>
                      <a:endParaRPr lang="cs-CZ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 anchor="ctr"/>
                </a:tc>
              </a:tr>
              <a:tr h="460821"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cs-CZ" sz="13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Rodiče nezvládají komunikovat v češtině.  </a:t>
                      </a:r>
                      <a:endParaRPr lang="cs-CZ" sz="13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cs-CZ" sz="15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7 %</a:t>
                      </a:r>
                      <a:endParaRPr lang="cs-CZ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686694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Od 9/2014</a:t>
            </a:r>
            <a:br>
              <a:rPr lang="cs-CZ" dirty="0" smtClean="0"/>
            </a:br>
            <a:r>
              <a:rPr lang="cs-CZ" dirty="0" smtClean="0"/>
              <a:t>do 11/2015 </a:t>
            </a:r>
            <a:endParaRPr lang="cs-CZ" dirty="0"/>
          </a:p>
        </p:txBody>
      </p:sp>
      <p:pic>
        <p:nvPicPr>
          <p:cNvPr id="1026" name="Picture 2" descr="https://lh6.googleusercontent.com/Y2C0dJEILLCkMCv_ALp5c6HHIc5AjGMFuweeue-zmNI-izddlWAqAS1ru_x0Fw1Nd0SoIzB_oTZ7CM67LKwV-JfZ575rn8EwUbDsm33jTX-Wsjdfy04gyTrwq6hrfbhvwpu3Vmw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95936" y="836712"/>
            <a:ext cx="3024237" cy="1279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lh3.googleusercontent.com/fXx_9vPpLhL0VSBeTIHR-G7PP1dRUdtW4u26Vcf7H0QWQn7TbZEJ1fvuGQkIscoiTTf2Drdrdb4VrAZ4mlxOtx1lgHdWWlM3mOTewv05mC1wgGLmz0uHqvCO7ynKQu8IOtuB4J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265041" y="2852936"/>
            <a:ext cx="2486025" cy="1476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105369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75734" y="1196101"/>
            <a:ext cx="8773998" cy="4050269"/>
          </a:xfrm>
        </p:spPr>
        <p:txBody>
          <a:bodyPr/>
          <a:lstStyle/>
          <a:p>
            <a:pPr algn="r"/>
            <a:r>
              <a:rPr lang="cs-CZ" sz="3300" b="1" dirty="0">
                <a:latin typeface="Arial Black" panose="020B0A04020102020204" pitchFamily="34" charset="0"/>
                <a:cs typeface="Aharoni" panose="02010803020104030203" pitchFamily="2" charset="-79"/>
              </a:rPr>
              <a:t>Doporučení </a:t>
            </a:r>
            <a:br>
              <a:rPr lang="cs-CZ" sz="3300" b="1" dirty="0">
                <a:latin typeface="Arial Black" panose="020B0A04020102020204" pitchFamily="34" charset="0"/>
                <a:cs typeface="Aharoni" panose="02010803020104030203" pitchFamily="2" charset="-79"/>
              </a:rPr>
            </a:br>
            <a:r>
              <a:rPr lang="cs-CZ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spolupráce </a:t>
            </a:r>
            <a:r>
              <a:rPr lang="cs-CZ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 </a:t>
            </a:r>
            <a:r>
              <a:rPr lang="cs-CZ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rodiči </a:t>
            </a:r>
            <a:r>
              <a:rPr lang="cs-CZ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- ukázat smysluplnost vzdělání</a:t>
            </a:r>
            <a:br>
              <a:rPr lang="cs-CZ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	</a:t>
            </a:r>
            <a:r>
              <a:rPr lang="cs-CZ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cs-CZ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předat znalosti k podpoře dětí </a:t>
            </a:r>
            <a:br>
              <a:rPr lang="cs-CZ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doučování </a:t>
            </a:r>
            <a:r>
              <a:rPr lang="cs-CZ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 škole</a:t>
            </a:r>
            <a:br>
              <a:rPr lang="cs-CZ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volnočasové </a:t>
            </a:r>
            <a:r>
              <a:rPr lang="cs-CZ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aktivity ve </a:t>
            </a:r>
            <a:r>
              <a:rPr lang="cs-CZ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škole</a:t>
            </a:r>
            <a:br>
              <a:rPr lang="cs-CZ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 dialog, spolupráce</a:t>
            </a:r>
            <a:br>
              <a:rPr lang="cs-CZ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školení učitelů – metodická podpora </a:t>
            </a:r>
            <a:endParaRPr lang="cs-CZ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07856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75734" y="1196102"/>
            <a:ext cx="8773998" cy="4596080"/>
          </a:xfrm>
        </p:spPr>
        <p:txBody>
          <a:bodyPr/>
          <a:lstStyle/>
          <a:p>
            <a:r>
              <a:rPr lang="cs-CZ" sz="2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„Podpora školního úsilí ze strany rodičů“  </a:t>
            </a:r>
            <a:r>
              <a:rPr lang="cs-CZ" sz="27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dobrá = 19 % </a:t>
            </a:r>
            <a:r>
              <a:rPr lang="cs-CZ" sz="33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sz="33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3300" b="1" dirty="0" smtClean="0">
                <a:latin typeface="Arial Black" panose="020B0A04020102020204" pitchFamily="34" charset="0"/>
                <a:cs typeface="Aharoni" panose="02010803020104030203" pitchFamily="2" charset="-79"/>
              </a:rPr>
              <a:t>Spolupráce </a:t>
            </a:r>
            <a:r>
              <a:rPr lang="cs-CZ" sz="3300" b="1" dirty="0">
                <a:latin typeface="Arial Black" panose="020B0A04020102020204" pitchFamily="34" charset="0"/>
                <a:cs typeface="Aharoni" panose="02010803020104030203" pitchFamily="2" charset="-79"/>
              </a:rPr>
              <a:t>s rodiči </a:t>
            </a:r>
            <a:r>
              <a:rPr lang="cs-CZ" sz="2400" dirty="0">
                <a:solidFill>
                  <a:srgbClr val="FF00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/>
            </a:r>
            <a:br>
              <a:rPr lang="cs-CZ" sz="2400" dirty="0">
                <a:solidFill>
                  <a:srgbClr val="FF00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</a:br>
            <a:r>
              <a:rPr lang="cs-CZ" sz="2400" dirty="0">
                <a:solidFill>
                  <a:srgbClr val="FF00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/>
            </a:r>
            <a:br>
              <a:rPr lang="cs-CZ" sz="2400" dirty="0">
                <a:solidFill>
                  <a:srgbClr val="FF00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</a:br>
            <a:r>
              <a:rPr lang="cs-CZ" sz="2400" dirty="0">
                <a:solidFill>
                  <a:srgbClr val="FF00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dobrá či spíše dobrá spolupráce </a:t>
            </a:r>
            <a:br>
              <a:rPr lang="cs-CZ" sz="2400" dirty="0">
                <a:solidFill>
                  <a:srgbClr val="FF00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</a:br>
            <a:r>
              <a:rPr lang="cs-CZ" sz="2400" dirty="0">
                <a:solidFill>
                  <a:srgbClr val="FF00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/>
            </a:r>
            <a:br>
              <a:rPr lang="cs-CZ" sz="2400" dirty="0">
                <a:solidFill>
                  <a:srgbClr val="FF00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</a:br>
            <a:r>
              <a:rPr lang="cs-CZ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94 % vyučujících na školách bez romských dětí</a:t>
            </a:r>
            <a:br>
              <a:rPr lang="cs-CZ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73 % vyučujících na školách s romskými dětmi </a:t>
            </a:r>
            <a:br>
              <a:rPr lang="cs-CZ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cs-CZ" sz="3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8378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07095" y="1012280"/>
            <a:ext cx="8697272" cy="481151"/>
          </a:xfrm>
        </p:spPr>
        <p:txBody>
          <a:bodyPr/>
          <a:lstStyle/>
          <a:p>
            <a:r>
              <a:rPr lang="cs-CZ" sz="3000" b="1" dirty="0">
                <a:latin typeface="Arial Black" panose="020B0A04020102020204" pitchFamily="34" charset="0"/>
                <a:cs typeface="Aharoni" panose="02010803020104030203" pitchFamily="2" charset="-79"/>
              </a:rPr>
              <a:t>Rozdíly podle zkušeností 				    </a:t>
            </a:r>
            <a:r>
              <a:rPr lang="cs-CZ" sz="135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p&lt;0,001  </a:t>
            </a:r>
            <a:endParaRPr lang="cs-CZ" sz="1500" dirty="0"/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/>
          </p:nvPr>
        </p:nvGraphicFramePr>
        <p:xfrm>
          <a:off x="58784" y="1677254"/>
          <a:ext cx="8967651" cy="32116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332517"/>
                <a:gridCol w="827417"/>
                <a:gridCol w="807717"/>
              </a:tblGrid>
              <a:tr h="308656"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Signifikantně rozdílné</a:t>
                      </a:r>
                      <a:r>
                        <a:rPr lang="cs-CZ" sz="1200" baseline="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výroky </a:t>
                      </a:r>
                      <a:endParaRPr lang="cs-CZ" sz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915" marR="4191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cs-CZ" sz="1200" b="0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se</a:t>
                      </a:r>
                      <a:r>
                        <a:rPr lang="cs-CZ" sz="1200" b="0" kern="1200" baseline="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zkušeností</a:t>
                      </a:r>
                      <a:endParaRPr lang="cs-CZ" sz="1200" b="0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1915" marR="41915" marT="0" marB="0" anchor="ctr">
                    <a:solidFill>
                      <a:schemeClr val="bg1">
                        <a:alpha val="5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cs-CZ" sz="1200" b="0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bez</a:t>
                      </a:r>
                      <a:r>
                        <a:rPr lang="cs-CZ" sz="1200" b="0" kern="1200" baseline="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zkušenosti</a:t>
                      </a:r>
                      <a:endParaRPr lang="cs-CZ" sz="1200" b="0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1915" marR="41915" marT="0" marB="0" anchor="ctr">
                    <a:solidFill>
                      <a:schemeClr val="bg1">
                        <a:alpha val="54000"/>
                      </a:schemeClr>
                    </a:solidFill>
                  </a:tcPr>
                </a:tc>
              </a:tr>
              <a:tr h="308656"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</a:t>
                      </a:r>
                      <a:r>
                        <a:rPr lang="cs-CZ" sz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Většinu </a:t>
                      </a:r>
                      <a:r>
                        <a:rPr lang="cs-CZ" sz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romských dětí škola a vzdělávání příliš nezajímá. </a:t>
                      </a:r>
                      <a:endParaRPr lang="cs-CZ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915" marR="4191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cs-CZ" sz="12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2,03</a:t>
                      </a:r>
                    </a:p>
                  </a:txBody>
                  <a:tcPr marL="41915" marR="41915" marT="0" marB="0" anchor="ctr">
                    <a:solidFill>
                      <a:schemeClr val="bg1"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cs-CZ" sz="12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1,92</a:t>
                      </a:r>
                    </a:p>
                  </a:txBody>
                  <a:tcPr marL="41915" marR="41915" marT="0" marB="0" anchor="ctr">
                    <a:solidFill>
                      <a:schemeClr val="bg1">
                        <a:alpha val="54000"/>
                      </a:schemeClr>
                    </a:solidFill>
                  </a:tcPr>
                </a:tc>
              </a:tr>
              <a:tr h="308656"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</a:t>
                      </a:r>
                      <a:r>
                        <a:rPr lang="cs-CZ" sz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Romské </a:t>
                      </a:r>
                      <a:r>
                        <a:rPr lang="cs-CZ" sz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děti jsou temperamentnější a vášnivější než děti z majority. </a:t>
                      </a:r>
                      <a:endParaRPr lang="cs-CZ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915" marR="4191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2,06</a:t>
                      </a:r>
                      <a:endParaRPr lang="cs-CZ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915" marR="41915" marT="0" marB="0" anchor="ctr">
                    <a:solidFill>
                      <a:schemeClr val="bg1"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1,99</a:t>
                      </a:r>
                      <a:endParaRPr lang="cs-CZ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915" marR="41915" marT="0" marB="0" anchor="ctr">
                    <a:solidFill>
                      <a:schemeClr val="bg1">
                        <a:alpha val="54000"/>
                      </a:schemeClr>
                    </a:solidFill>
                  </a:tcPr>
                </a:tc>
              </a:tr>
              <a:tr h="308656"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 </a:t>
                      </a:r>
                      <a:r>
                        <a:rPr lang="cs-CZ" sz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Většina </a:t>
                      </a:r>
                      <a:r>
                        <a:rPr lang="cs-CZ" sz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romských dětí má v nějaké oblasti dobré až skvělé schopnosti. </a:t>
                      </a:r>
                      <a:endParaRPr lang="cs-CZ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915" marR="4191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2,64</a:t>
                      </a:r>
                      <a:endParaRPr lang="cs-CZ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915" marR="41915" marT="0" marB="0" anchor="ctr">
                    <a:solidFill>
                      <a:schemeClr val="bg1">
                        <a:alpha val="5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2,71</a:t>
                      </a:r>
                      <a:endParaRPr lang="cs-CZ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915" marR="41915" marT="0" marB="0" anchor="ctr">
                    <a:solidFill>
                      <a:schemeClr val="bg1">
                        <a:alpha val="75000"/>
                      </a:schemeClr>
                    </a:solidFill>
                  </a:tcPr>
                </a:tc>
              </a:tr>
              <a:tr h="308656"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 </a:t>
                      </a:r>
                      <a:r>
                        <a:rPr lang="cs-CZ" sz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 </a:t>
                      </a:r>
                      <a:r>
                        <a:rPr lang="cs-CZ" sz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matematice jsou romské děti podobně úspěšné jako děti z majority.</a:t>
                      </a:r>
                      <a:endParaRPr lang="cs-CZ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915" marR="4191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3,08</a:t>
                      </a:r>
                      <a:endParaRPr lang="cs-CZ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915" marR="41915" marT="0" marB="0" anchor="ctr">
                    <a:solidFill>
                      <a:schemeClr val="bg1">
                        <a:alpha val="5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3,14</a:t>
                      </a:r>
                      <a:endParaRPr lang="cs-CZ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915" marR="41915" marT="0" marB="0" anchor="ctr">
                    <a:solidFill>
                      <a:schemeClr val="bg1">
                        <a:alpha val="75000"/>
                      </a:schemeClr>
                    </a:solidFill>
                  </a:tcPr>
                </a:tc>
              </a:tr>
              <a:tr h="308656"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cs-CZ" sz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Stejné </a:t>
                      </a:r>
                      <a:r>
                        <a:rPr lang="cs-CZ" sz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chování romských a neromských dětí bývá hodnoceno odlišně. </a:t>
                      </a:r>
                      <a:endParaRPr lang="cs-CZ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915" marR="4191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4,34</a:t>
                      </a:r>
                      <a:endParaRPr lang="cs-CZ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915" marR="41915" marT="0" marB="0" anchor="ctr">
                    <a:solidFill>
                      <a:schemeClr val="bg1"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4,26</a:t>
                      </a:r>
                      <a:endParaRPr lang="cs-CZ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915" marR="41915" marT="0" marB="0" anchor="ctr">
                    <a:solidFill>
                      <a:schemeClr val="bg1">
                        <a:alpha val="54000"/>
                      </a:schemeClr>
                    </a:solidFill>
                  </a:tcPr>
                </a:tc>
              </a:tr>
              <a:tr h="368207"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 </a:t>
                      </a:r>
                      <a:r>
                        <a:rPr lang="cs-CZ" sz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 </a:t>
                      </a:r>
                      <a:r>
                        <a:rPr lang="cs-CZ" sz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romské děti je prospěšné, když navštěvují </a:t>
                      </a:r>
                      <a:r>
                        <a:rPr lang="cs-CZ" sz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běžné</a:t>
                      </a:r>
                      <a:r>
                        <a:rPr lang="cs-CZ" sz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cs-CZ" sz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třídy </a:t>
                      </a:r>
                      <a:r>
                        <a:rPr lang="cs-CZ" sz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 převahou dětí z majoritní společnosti</a:t>
                      </a:r>
                      <a:r>
                        <a:rPr lang="cs-CZ" sz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cs-CZ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915" marR="4191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2,35</a:t>
                      </a:r>
                      <a:endParaRPr lang="cs-CZ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915" marR="41915" marT="0" marB="0" anchor="ctr">
                    <a:solidFill>
                      <a:schemeClr val="bg1">
                        <a:alpha val="5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2,50</a:t>
                      </a:r>
                      <a:endParaRPr lang="cs-CZ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915" marR="41915" marT="0" marB="0" anchor="ctr">
                    <a:solidFill>
                      <a:schemeClr val="bg1">
                        <a:alpha val="75000"/>
                      </a:schemeClr>
                    </a:solidFill>
                  </a:tcPr>
                </a:tc>
              </a:tr>
              <a:tr h="308656"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</a:t>
                      </a:r>
                      <a:r>
                        <a:rPr lang="cs-CZ" sz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 </a:t>
                      </a:r>
                      <a:r>
                        <a:rPr lang="cs-CZ" sz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smíšených třídách se romské děti obvykle drží pospolu a odděleně od zbytku skupiny. </a:t>
                      </a:r>
                      <a:endParaRPr lang="cs-CZ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915" marR="4191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2,80</a:t>
                      </a:r>
                      <a:endParaRPr lang="cs-CZ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915" marR="41915" marT="0" marB="0" anchor="ctr">
                    <a:solidFill>
                      <a:schemeClr val="bg1"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2,69</a:t>
                      </a:r>
                      <a:endParaRPr lang="cs-CZ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915" marR="41915" marT="0" marB="0" anchor="ctr">
                    <a:solidFill>
                      <a:schemeClr val="bg1">
                        <a:alpha val="54000"/>
                      </a:schemeClr>
                    </a:solidFill>
                  </a:tcPr>
                </a:tc>
              </a:tr>
              <a:tr h="308656"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</a:t>
                      </a:r>
                      <a:r>
                        <a:rPr lang="cs-CZ" sz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Romské </a:t>
                      </a:r>
                      <a:r>
                        <a:rPr lang="cs-CZ" sz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děti upoutávají pozornost svým vzhledem a chováním. </a:t>
                      </a:r>
                      <a:endParaRPr lang="cs-CZ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915" marR="4191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2,62</a:t>
                      </a:r>
                      <a:endParaRPr lang="cs-CZ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915" marR="41915" marT="0" marB="0" anchor="ctr">
                    <a:solidFill>
                      <a:schemeClr val="bg1"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2,51</a:t>
                      </a:r>
                      <a:endParaRPr lang="cs-CZ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915" marR="41915" marT="0" marB="0" anchor="ctr">
                    <a:solidFill>
                      <a:schemeClr val="bg1">
                        <a:alpha val="54000"/>
                      </a:schemeClr>
                    </a:solidFill>
                  </a:tcPr>
                </a:tc>
              </a:tr>
              <a:tr h="327217"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</a:t>
                      </a:r>
                      <a:r>
                        <a:rPr lang="cs-CZ" sz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Romské </a:t>
                      </a:r>
                      <a:r>
                        <a:rPr lang="cs-CZ" sz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děti se obtížně podřizují školním pravidlům.  </a:t>
                      </a:r>
                      <a:endParaRPr lang="cs-CZ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915" marR="4191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2,32</a:t>
                      </a:r>
                      <a:endParaRPr lang="cs-CZ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915" marR="41915" marT="0" marB="0" anchor="ctr">
                    <a:solidFill>
                      <a:schemeClr val="bg1"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2,26</a:t>
                      </a:r>
                      <a:endParaRPr lang="cs-CZ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915" marR="41915" marT="0" marB="0" anchor="ctr">
                    <a:solidFill>
                      <a:schemeClr val="bg1">
                        <a:alpha val="54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TextovéPole 5"/>
          <p:cNvSpPr txBox="1"/>
          <p:nvPr/>
        </p:nvSpPr>
        <p:spPr>
          <a:xfrm>
            <a:off x="107095" y="5162943"/>
            <a:ext cx="8129576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1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Zkušenosti = vyšší souhlas s pozitivně orientovanými výroky </a:t>
            </a:r>
          </a:p>
        </p:txBody>
      </p:sp>
    </p:spTree>
    <p:extLst>
      <p:ext uri="{BB962C8B-B14F-4D97-AF65-F5344CB8AC3E}">
        <p14:creationId xmlns:p14="http://schemas.microsoft.com/office/powerpoint/2010/main" xmlns="" val="912147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61595" y="1196102"/>
            <a:ext cx="8542772" cy="4596080"/>
          </a:xfrm>
        </p:spPr>
        <p:txBody>
          <a:bodyPr/>
          <a:lstStyle/>
          <a:p>
            <a:pPr algn="l"/>
            <a:r>
              <a:rPr lang="cs-CZ" sz="2400" b="1" dirty="0">
                <a:latin typeface="Arial Black" panose="020B0A04020102020204" pitchFamily="34" charset="0"/>
                <a:cs typeface="Aharoni" panose="02010803020104030203" pitchFamily="2" charset="-79"/>
              </a:rPr>
              <a:t>Vysoký souhlas s výroky </a:t>
            </a:r>
            <a:r>
              <a:rPr lang="cs-CZ" sz="2100" dirty="0">
                <a:solidFill>
                  <a:srgbClr val="FF00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– více než 2/3 vyučujících </a:t>
            </a:r>
            <a:r>
              <a:rPr lang="cs-CZ" sz="2400" dirty="0">
                <a:solidFill>
                  <a:srgbClr val="FF00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/>
            </a:r>
            <a:br>
              <a:rPr lang="cs-CZ" sz="2400" dirty="0">
                <a:solidFill>
                  <a:srgbClr val="FF00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</a:br>
            <a:r>
              <a:rPr lang="cs-CZ" sz="2400" dirty="0">
                <a:solidFill>
                  <a:srgbClr val="FF00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/>
            </a:r>
            <a:br>
              <a:rPr lang="cs-CZ" sz="2400" dirty="0">
                <a:solidFill>
                  <a:srgbClr val="FF00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</a:b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Romské děti přichází do školy s menším </a:t>
            </a:r>
            <a:b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porozuměním češtině a menší slovní zásobou.  	</a:t>
            </a:r>
            <a:r>
              <a:rPr lang="cs-CZ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78 %    </a:t>
            </a:r>
            <a:br>
              <a:rPr lang="cs-CZ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Většinu romských dětí škola a vzdělávání </a:t>
            </a:r>
            <a:b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příliš nezajímá.							</a:t>
            </a:r>
            <a:r>
              <a:rPr lang="cs-CZ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69 %    </a:t>
            </a:r>
            <a:br>
              <a:rPr lang="cs-CZ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Romské děti jsou temperamentnější  </a:t>
            </a:r>
            <a:b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a vášnivější než děti z majority. 				</a:t>
            </a:r>
            <a:r>
              <a:rPr lang="cs-CZ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60 %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Romské děti dospívají dříve než děti z majority. 	</a:t>
            </a:r>
            <a:r>
              <a:rPr lang="cs-CZ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66 %</a:t>
            </a: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62200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Předmět výzkumu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 smtClean="0"/>
              <a:t>škola </a:t>
            </a:r>
            <a:r>
              <a:rPr lang="cs-CZ" dirty="0"/>
              <a:t>– podobné příležitosti ke vzdělávání – nástroj </a:t>
            </a:r>
            <a:r>
              <a:rPr lang="cs-CZ" dirty="0" smtClean="0"/>
              <a:t>demokratizace</a:t>
            </a:r>
          </a:p>
          <a:p>
            <a:r>
              <a:rPr lang="cs-CZ" dirty="0"/>
              <a:t>t</a:t>
            </a:r>
            <a:r>
              <a:rPr lang="cs-CZ" dirty="0" smtClean="0"/>
              <a:t>ento potenciál není naplňován (Bourdie,1998</a:t>
            </a:r>
            <a:r>
              <a:rPr lang="cs-CZ" dirty="0"/>
              <a:t>;</a:t>
            </a:r>
            <a:r>
              <a:rPr lang="cs-CZ" dirty="0" smtClean="0"/>
              <a:t> Katrňák 2004)</a:t>
            </a:r>
          </a:p>
          <a:p>
            <a:r>
              <a:rPr lang="cs-CZ" dirty="0"/>
              <a:t>s</a:t>
            </a:r>
            <a:r>
              <a:rPr lang="cs-CZ" dirty="0" smtClean="0"/>
              <a:t>ouběžný vliv genderu a etnicity na školní úspěšnost dětí</a:t>
            </a:r>
          </a:p>
          <a:p>
            <a:r>
              <a:rPr lang="cs-CZ" dirty="0"/>
              <a:t>v</a:t>
            </a:r>
            <a:r>
              <a:rPr lang="cs-CZ" dirty="0" smtClean="0"/>
              <a:t>e školách prospívají spíše dívky</a:t>
            </a:r>
          </a:p>
          <a:p>
            <a:r>
              <a:rPr lang="cs-CZ" dirty="0"/>
              <a:t>c</a:t>
            </a:r>
            <a:r>
              <a:rPr lang="cs-CZ" dirty="0" smtClean="0"/>
              <a:t>hlapci lepší profesní kariéra</a:t>
            </a:r>
          </a:p>
        </p:txBody>
      </p:sp>
    </p:spTree>
    <p:extLst>
      <p:ext uri="{BB962C8B-B14F-4D97-AF65-F5344CB8AC3E}">
        <p14:creationId xmlns:p14="http://schemas.microsoft.com/office/powerpoint/2010/main" xmlns="" val="2866865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otázky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/>
              <a:t>Jak vidí romské a majoritní žáky a žákyně učitelé? </a:t>
            </a:r>
          </a:p>
          <a:p>
            <a:r>
              <a:rPr lang="cs-CZ" dirty="0" smtClean="0"/>
              <a:t>Hraje gender ve vzdělávání v ČR roli?</a:t>
            </a:r>
          </a:p>
          <a:p>
            <a:r>
              <a:rPr lang="cs-CZ" dirty="0" smtClean="0"/>
              <a:t>Pakliže ano, tak jakou?</a:t>
            </a:r>
          </a:p>
          <a:p>
            <a:r>
              <a:rPr lang="cs-CZ" dirty="0" smtClean="0"/>
              <a:t>A jak je tomu u dětí z etnických menšin (romských dětí)?</a:t>
            </a:r>
          </a:p>
          <a:p>
            <a:r>
              <a:rPr lang="cs-CZ" dirty="0" smtClean="0"/>
              <a:t>Jde o znevýhodnění „na druhou“?</a:t>
            </a:r>
          </a:p>
          <a:p>
            <a:r>
              <a:rPr lang="cs-CZ" dirty="0" smtClean="0"/>
              <a:t>Jsou si toho učitelé vědomi?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4040108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Rovnost 2.0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cs-CZ" sz="2800" b="0" dirty="0" smtClean="0"/>
              <a:t>První výzkum svého druhu v ČR</a:t>
            </a:r>
          </a:p>
          <a:p>
            <a:r>
              <a:rPr lang="cs-CZ" sz="2800" b="0" dirty="0" smtClean="0"/>
              <a:t>Otevření témat – podnět pro zkoumání dalších oblastí</a:t>
            </a:r>
          </a:p>
          <a:p>
            <a:r>
              <a:rPr lang="cs-CZ" sz="2800" b="0" dirty="0" smtClean="0"/>
              <a:t>Učíme se: Jak se dívat? </a:t>
            </a:r>
            <a:r>
              <a:rPr lang="cs-CZ" sz="2800" b="0" dirty="0"/>
              <a:t>C</a:t>
            </a:r>
            <a:r>
              <a:rPr lang="cs-CZ" sz="2800" b="0" dirty="0" smtClean="0"/>
              <a:t>o vidět? Koho se ptát?</a:t>
            </a:r>
          </a:p>
          <a:p>
            <a:r>
              <a:rPr lang="cs-CZ" sz="2800" dirty="0" smtClean="0"/>
              <a:t>Názor učitelů </a:t>
            </a:r>
            <a:r>
              <a:rPr lang="cs-CZ" sz="2800" b="0" dirty="0" smtClean="0"/>
              <a:t>– každodenní kontakt – postoje – soc. percepce – </a:t>
            </a:r>
            <a:r>
              <a:rPr lang="cs-CZ" sz="2800" dirty="0" smtClean="0"/>
              <a:t>vliv - sebepojetí, motivace, výkony, úspěch žáků </a:t>
            </a:r>
            <a:r>
              <a:rPr lang="cs-CZ" sz="2800" b="0" dirty="0" smtClean="0"/>
              <a:t>.</a:t>
            </a:r>
          </a:p>
          <a:p>
            <a:endParaRPr lang="cs-CZ" b="1" dirty="0">
              <a:solidFill>
                <a:srgbClr val="5F5F5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72568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Jak jsme to studovali?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Zúčastněné pozorování na 3 školách v ČR – 5 </a:t>
            </a:r>
            <a:r>
              <a:rPr lang="cs-CZ" dirty="0" smtClean="0"/>
              <a:t>měsíců (první stupeň ZŠ)</a:t>
            </a:r>
          </a:p>
          <a:p>
            <a:r>
              <a:rPr lang="cs-CZ" dirty="0" smtClean="0"/>
              <a:t>3 typy škol  - multikulturní, „speciální“, „obyčejná“  - ochotné spolupracovat</a:t>
            </a:r>
            <a:endParaRPr lang="cs-CZ" dirty="0"/>
          </a:p>
          <a:p>
            <a:r>
              <a:rPr lang="cs-CZ" dirty="0"/>
              <a:t>Dotazníkové šetření mezi učiteli  prvního stupně ZŠ – 954 učitelů</a:t>
            </a:r>
          </a:p>
          <a:p>
            <a:r>
              <a:rPr lang="cs-CZ" dirty="0" smtClean="0"/>
              <a:t>Rozhovory s učiteli a vedením škol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144940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potom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Kulaté stoly s vyučujícími a vedením škol</a:t>
            </a:r>
          </a:p>
          <a:p>
            <a:r>
              <a:rPr lang="cs-CZ" dirty="0" smtClean="0"/>
              <a:t>Projektové dny – pilotáž metodiky</a:t>
            </a:r>
          </a:p>
          <a:p>
            <a:r>
              <a:rPr lang="cs-CZ" dirty="0" smtClean="0"/>
              <a:t>Analýza + metodická doporučení pro školy</a:t>
            </a:r>
          </a:p>
          <a:p>
            <a:r>
              <a:rPr lang="cs-CZ" dirty="0" smtClean="0"/>
              <a:t>Seminář na MŠMT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906544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Dotazník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cs-CZ" sz="2400" b="0" dirty="0" smtClean="0"/>
              <a:t>Poznatky z výzkumů, odborné literatury, případové studie</a:t>
            </a:r>
          </a:p>
          <a:p>
            <a:r>
              <a:rPr lang="cs-CZ" sz="2400" b="0" dirty="0" smtClean="0"/>
              <a:t>Tvrzení z proběhlých rozhovorů posuzovali učitelé </a:t>
            </a:r>
          </a:p>
          <a:p>
            <a:r>
              <a:rPr lang="cs-CZ" sz="2400" b="0" dirty="0" smtClean="0"/>
              <a:t>Škála shody s tvrzením (1- 5)</a:t>
            </a:r>
          </a:p>
          <a:p>
            <a:r>
              <a:rPr lang="cs-CZ" sz="2400" b="0" dirty="0" smtClean="0"/>
              <a:t>on-line aplikace, všechny školy v ČR</a:t>
            </a:r>
          </a:p>
          <a:p>
            <a:r>
              <a:rPr lang="cs-CZ" sz="2400" b="0" dirty="0" smtClean="0"/>
              <a:t>12 položek (osobní postoj x postoj ostatních)</a:t>
            </a:r>
          </a:p>
          <a:p>
            <a:endParaRPr lang="cs-CZ" sz="2400" b="0" dirty="0" smtClean="0"/>
          </a:p>
          <a:p>
            <a:endParaRPr lang="cs-CZ" sz="2400" b="0" dirty="0"/>
          </a:p>
        </p:txBody>
      </p:sp>
    </p:spTree>
    <p:extLst>
      <p:ext uri="{BB962C8B-B14F-4D97-AF65-F5344CB8AC3E}">
        <p14:creationId xmlns:p14="http://schemas.microsoft.com/office/powerpoint/2010/main" xmlns="" val="3751887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Tematické okruhy dotazníku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lvl="0"/>
            <a:r>
              <a:rPr lang="cs-CZ" sz="2400" b="0" dirty="0">
                <a:solidFill>
                  <a:srgbClr val="26967E"/>
                </a:solidFill>
              </a:rPr>
              <a:t>Dispozice, nadání, školní motivace, chování, prospěch, podpora úsilí ze strany rodiny, vztah ke vzdělání, kázeň. </a:t>
            </a:r>
            <a:endParaRPr lang="cs-CZ" sz="2400" b="0" dirty="0" smtClean="0">
              <a:solidFill>
                <a:srgbClr val="26967E"/>
              </a:solidFill>
            </a:endParaRPr>
          </a:p>
          <a:p>
            <a:pPr lvl="0"/>
            <a:r>
              <a:rPr lang="cs-CZ" sz="2400" b="0" dirty="0" smtClean="0">
                <a:solidFill>
                  <a:srgbClr val="26967E"/>
                </a:solidFill>
              </a:rPr>
              <a:t>Konflikty – vztahové problémy</a:t>
            </a:r>
          </a:p>
          <a:p>
            <a:pPr lvl="0"/>
            <a:r>
              <a:rPr lang="cs-CZ" sz="2400" b="0" dirty="0">
                <a:solidFill>
                  <a:srgbClr val="26967E"/>
                </a:solidFill>
              </a:rPr>
              <a:t>P</a:t>
            </a:r>
            <a:r>
              <a:rPr lang="cs-CZ" sz="2400" b="0" dirty="0" smtClean="0">
                <a:solidFill>
                  <a:srgbClr val="26967E"/>
                </a:solidFill>
              </a:rPr>
              <a:t>orozumění ČJ, zájem o vzdělávání, temperament dětí, dobré výsledky studijní, hodnocení chování (dvojí metr)?, inkluze, vliv kultury, kázeň, dívky x chlapci  - specifické projevy chování?, rodiče a jejich vztah se školou, podpora dětí, návrhy opatření. </a:t>
            </a:r>
            <a:endParaRPr lang="cs-CZ" sz="2400" b="0" dirty="0">
              <a:solidFill>
                <a:srgbClr val="26967E"/>
              </a:solidFill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681308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Custom 3">
      <a:dk1>
        <a:srgbClr val="26967E"/>
      </a:dk1>
      <a:lt1>
        <a:srgbClr val="FFFFFF"/>
      </a:lt1>
      <a:dk2>
        <a:srgbClr val="00B5AC"/>
      </a:dk2>
      <a:lt2>
        <a:srgbClr val="EEECE1"/>
      </a:lt2>
      <a:accent1>
        <a:srgbClr val="E7C452"/>
      </a:accent1>
      <a:accent2>
        <a:srgbClr val="EFD789"/>
      </a:accent2>
      <a:accent3>
        <a:srgbClr val="D5A91D"/>
      </a:accent3>
      <a:accent4>
        <a:srgbClr val="E7C452"/>
      </a:accent4>
      <a:accent5>
        <a:srgbClr val="EFD789"/>
      </a:accent5>
      <a:accent6>
        <a:srgbClr val="D5A91D"/>
      </a:accent6>
      <a:hlink>
        <a:srgbClr val="145043"/>
      </a:hlink>
      <a:folHlink>
        <a:srgbClr val="00EEE3"/>
      </a:folHlink>
    </a:clrScheme>
    <a:fontScheme name="Open">
      <a:majorFont>
        <a:latin typeface="Proxima Nova Bl"/>
        <a:ea typeface=""/>
        <a:cs typeface=""/>
      </a:majorFont>
      <a:minorFont>
        <a:latin typeface="Proxima Nova Rg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754</TotalTime>
  <Words>1108</Words>
  <Application>Microsoft Office PowerPoint</Application>
  <PresentationFormat>Předvádění na obrazovce (4:3)</PresentationFormat>
  <Paragraphs>149</Paragraphs>
  <Slides>23</Slides>
  <Notes>3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23</vt:i4>
      </vt:variant>
    </vt:vector>
  </HeadingPairs>
  <TitlesOfParts>
    <vt:vector size="30" baseType="lpstr">
      <vt:lpstr>Arial</vt:lpstr>
      <vt:lpstr>Proxima Nova Bl</vt:lpstr>
      <vt:lpstr>Proxima Nova Rg</vt:lpstr>
      <vt:lpstr>Arial Black</vt:lpstr>
      <vt:lpstr>Aharoni</vt:lpstr>
      <vt:lpstr>Calibri</vt:lpstr>
      <vt:lpstr>Motiv Office</vt:lpstr>
      <vt:lpstr>Rovnost 2.0</vt:lpstr>
      <vt:lpstr>Od 9/2014 do 11/2015 </vt:lpstr>
      <vt:lpstr>Předmět výzkumu</vt:lpstr>
      <vt:lpstr>otázky</vt:lpstr>
      <vt:lpstr>Rovnost 2.0</vt:lpstr>
      <vt:lpstr>Jak jsme to studovali?</vt:lpstr>
      <vt:lpstr>potom</vt:lpstr>
      <vt:lpstr>Dotazník</vt:lpstr>
      <vt:lpstr>Tematické okruhy dotazníku</vt:lpstr>
      <vt:lpstr>Dotazníkové šetření</vt:lpstr>
      <vt:lpstr>Hodnocení školních oblastí – osobní postoj (škála 1-5)  </vt:lpstr>
      <vt:lpstr>Hodnocení rodičovské výchovy (škála 1-5)  </vt:lpstr>
      <vt:lpstr>Zjištění </vt:lpstr>
      <vt:lpstr>kvalitativní studie na školách </vt:lpstr>
      <vt:lpstr>Kvalitativní studie na školách </vt:lpstr>
      <vt:lpstr>Limity studie</vt:lpstr>
      <vt:lpstr>Inspirace - plány</vt:lpstr>
      <vt:lpstr>Děkuji za pozornost</vt:lpstr>
      <vt:lpstr>Příčiny horší spolupráce se školou</vt:lpstr>
      <vt:lpstr>Doporučení  spolupráce s rodiči  - ukázat smysluplnost vzdělání     - předat znalosti k podpoře dětí  - doučování ve škole - volnočasové aktivity ve škole -  dialog, spolupráce školení učitelů – metodická podpora </vt:lpstr>
      <vt:lpstr>„Podpora školního úsilí ze strany rodičů“  - dobrá = 19 %  Spolupráce s rodiči   dobrá či spíše dobrá spolupráce   = 94 % vyučujících na školách bez romských dětí = 73 % vyučujících na školách s romskými dětmi   </vt:lpstr>
      <vt:lpstr>Rozdíly podle zkušeností         p&lt;0,001  </vt:lpstr>
      <vt:lpstr>Vysoký souhlas s výroky – více než 2/3 vyučujících   Romské děti přichází do školy s menším  porozuměním češtině a menší slovní zásobou.   78 %      Většinu romských dětí škola a vzdělávání  příliš nezajímá.       69 %      Romské děti jsou temperamentnější   a vášnivější než děti z majority.     60 %  Romské děti dospívají dříve než děti z majority.  66 %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Rovnost 2.0</dc:title>
  <dc:creator>Franke Helena</dc:creator>
  <cp:lastModifiedBy>Kateřina Hodická</cp:lastModifiedBy>
  <cp:revision>45</cp:revision>
  <dcterms:created xsi:type="dcterms:W3CDTF">2015-10-29T21:01:22Z</dcterms:created>
  <dcterms:modified xsi:type="dcterms:W3CDTF">2015-11-04T11:58:28Z</dcterms:modified>
</cp:coreProperties>
</file>